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3"/>
  </p:handoutMasterIdLst>
  <p:sldIdLst>
    <p:sldId id="265" r:id="rId2"/>
    <p:sldId id="257" r:id="rId3"/>
    <p:sldId id="268" r:id="rId4"/>
    <p:sldId id="273" r:id="rId5"/>
    <p:sldId id="263" r:id="rId6"/>
    <p:sldId id="264" r:id="rId7"/>
    <p:sldId id="267" r:id="rId8"/>
    <p:sldId id="272" r:id="rId9"/>
    <p:sldId id="269" r:id="rId10"/>
    <p:sldId id="270" r:id="rId11"/>
    <p:sldId id="271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Main" id="{C08BD079-B6F9-49E7-869F-CF4D41F94FBB}">
          <p14:sldIdLst>
            <p14:sldId id="265"/>
          </p14:sldIdLst>
        </p14:section>
        <p14:section name="1. Sign Up &amp; Login Page" id="{9C5F3FD9-AF1F-4C40-96FF-156A4EC7C21B}">
          <p14:sldIdLst>
            <p14:sldId id="257"/>
            <p14:sldId id="268"/>
            <p14:sldId id="273"/>
            <p14:sldId id="263"/>
            <p14:sldId id="264"/>
          </p14:sldIdLst>
        </p14:section>
        <p14:section name="2. Request Page" id="{90007E99-301D-4B34-BB90-8F7D8CDC97A0}">
          <p14:sldIdLst>
            <p14:sldId id="267"/>
            <p14:sldId id="272"/>
          </p14:sldIdLst>
        </p14:section>
        <p14:section name="3. View Page" id="{34D07D4F-A4B3-417A-9126-77F6804B9362}">
          <p14:sldIdLst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E7F"/>
    <a:srgbClr val="E7F2EE"/>
    <a:srgbClr val="F65757"/>
    <a:srgbClr val="FDDFD3"/>
    <a:srgbClr val="FFFFF3"/>
    <a:srgbClr val="FAAD8F"/>
    <a:srgbClr val="E1E1E2"/>
    <a:srgbClr val="7430F8"/>
    <a:srgbClr val="5A1ED2"/>
    <a:srgbClr val="E52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100" d="100"/>
          <a:sy n="100" d="100"/>
        </p:scale>
        <p:origin x="177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370A1-EFF4-8F0F-8004-F651F9A499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D929-ABD2-B4C0-CF58-EBA6C24530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4837D-CD12-44C6-B0EA-1E68FCDF49ED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3BEF-9C80-076C-7C3D-C800C806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C1F08-8248-D075-FB0B-2F45B041F7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CCD69-4490-44B3-8FF4-D84948D1E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72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67CEB1-345E-0610-E93F-5F345F8F2580}"/>
              </a:ext>
            </a:extLst>
          </p:cNvPr>
          <p:cNvCxnSpPr>
            <a:cxnSpLocks/>
          </p:cNvCxnSpPr>
          <p:nvPr userDrawn="1"/>
        </p:nvCxnSpPr>
        <p:spPr>
          <a:xfrm>
            <a:off x="0" y="67511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4F0706-3809-F818-05C5-DCB8AC4326FD}"/>
              </a:ext>
            </a:extLst>
          </p:cNvPr>
          <p:cNvSpPr/>
          <p:nvPr userDrawn="1"/>
        </p:nvSpPr>
        <p:spPr>
          <a:xfrm>
            <a:off x="8933697" y="166434"/>
            <a:ext cx="838911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LGETN R&amp;D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Eunbi Yoon</a:t>
            </a:r>
          </a:p>
        </p:txBody>
      </p:sp>
    </p:spTree>
    <p:extLst>
      <p:ext uri="{BB962C8B-B14F-4D97-AF65-F5344CB8AC3E}">
        <p14:creationId xmlns:p14="http://schemas.microsoft.com/office/powerpoint/2010/main" val="125892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5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4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8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5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1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3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6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3ACB-26AD-4882-99DC-05BA84985D4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7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://10.225.2.86/admin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ihye3.lee@lge.com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://10.225.2.86/admin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ihye3.lee@lge.com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eunbi1.yoon@lge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mailto:eunbi1.yoon@lge.co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0.225.2.86/admin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5106F90-3821-90DD-C8E2-AD48051E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24" y="4638245"/>
            <a:ext cx="3017520" cy="1634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0498D-5A6D-11B8-C1EC-BD5F960B5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" y="4651164"/>
            <a:ext cx="3017520" cy="16354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6F2E0-696F-99DB-F05D-5ED944BCA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561" y="4652171"/>
            <a:ext cx="3017520" cy="1634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4050706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0. REINVENT Center 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7BB0D-CE2A-C9F3-7392-DD3DE72177B0}"/>
              </a:ext>
            </a:extLst>
          </p:cNvPr>
          <p:cNvSpPr/>
          <p:nvPr/>
        </p:nvSpPr>
        <p:spPr>
          <a:xfrm>
            <a:off x="307456" y="788844"/>
            <a:ext cx="9178375" cy="757945"/>
          </a:xfrm>
          <a:prstGeom prst="rect">
            <a:avLst/>
          </a:prstGeom>
          <a:solidFill>
            <a:srgbClr val="E7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should log in to access this website and if you are logout it when you click some buttons to move page you will connect to login page automatically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Website has two types of accounts authority, Admin and User. User Authority is approval requester and Admin Authority is approver, usually security member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686240-DDA4-C68F-D6ED-30355A8C2767}"/>
              </a:ext>
            </a:extLst>
          </p:cNvPr>
          <p:cNvSpPr/>
          <p:nvPr/>
        </p:nvSpPr>
        <p:spPr>
          <a:xfrm>
            <a:off x="329142" y="4640148"/>
            <a:ext cx="1385758" cy="301752"/>
          </a:xfrm>
          <a:prstGeom prst="rect">
            <a:avLst/>
          </a:prstGeom>
          <a:solidFill>
            <a:schemeClr val="bg1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Account Authority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6120D0-6853-762A-B3F4-1E74264F53E4}"/>
              </a:ext>
            </a:extLst>
          </p:cNvPr>
          <p:cNvSpPr/>
          <p:nvPr/>
        </p:nvSpPr>
        <p:spPr>
          <a:xfrm>
            <a:off x="697126" y="2639972"/>
            <a:ext cx="759297" cy="251743"/>
          </a:xfrm>
          <a:prstGeom prst="rect">
            <a:avLst/>
          </a:prstGeom>
          <a:solidFill>
            <a:srgbClr val="F65757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Account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C210BF-282C-E880-FEE8-76E87B750F64}"/>
              </a:ext>
            </a:extLst>
          </p:cNvPr>
          <p:cNvSpPr/>
          <p:nvPr/>
        </p:nvSpPr>
        <p:spPr>
          <a:xfrm>
            <a:off x="2160998" y="2179060"/>
            <a:ext cx="759297" cy="251743"/>
          </a:xfrm>
          <a:prstGeom prst="rect">
            <a:avLst/>
          </a:prstGeom>
          <a:solidFill>
            <a:schemeClr val="bg1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Admin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C637B6-1552-6C57-D35F-EE7BFE6CAB5B}"/>
              </a:ext>
            </a:extLst>
          </p:cNvPr>
          <p:cNvSpPr/>
          <p:nvPr/>
        </p:nvSpPr>
        <p:spPr>
          <a:xfrm>
            <a:off x="2169459" y="3106552"/>
            <a:ext cx="759297" cy="251743"/>
          </a:xfrm>
          <a:prstGeom prst="rect">
            <a:avLst/>
          </a:prstGeom>
          <a:solidFill>
            <a:schemeClr val="bg1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User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7F553E-32D8-D861-96A4-3F33AE54815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1456423" y="2304932"/>
            <a:ext cx="704575" cy="460912"/>
          </a:xfrm>
          <a:prstGeom prst="straightConnector1">
            <a:avLst/>
          </a:prstGeom>
          <a:ln w="28575">
            <a:solidFill>
              <a:srgbClr val="F6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5AE360-3B56-4665-63B4-0A242840F56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456423" y="2765844"/>
            <a:ext cx="713036" cy="466580"/>
          </a:xfrm>
          <a:prstGeom prst="straightConnector1">
            <a:avLst/>
          </a:prstGeom>
          <a:ln w="28575">
            <a:solidFill>
              <a:srgbClr val="F6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E5D0BBE-47BE-A0F0-5901-DCBDB33E594B}"/>
              </a:ext>
            </a:extLst>
          </p:cNvPr>
          <p:cNvSpPr/>
          <p:nvPr/>
        </p:nvSpPr>
        <p:spPr>
          <a:xfrm>
            <a:off x="4473223" y="2561982"/>
            <a:ext cx="951671" cy="399986"/>
          </a:xfrm>
          <a:prstGeom prst="rect">
            <a:avLst/>
          </a:prstGeom>
          <a:solidFill>
            <a:srgbClr val="F65757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Reinvent Center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1C23E4-485B-4AA9-448F-4B687EE27168}"/>
              </a:ext>
            </a:extLst>
          </p:cNvPr>
          <p:cNvSpPr/>
          <p:nvPr/>
        </p:nvSpPr>
        <p:spPr>
          <a:xfrm>
            <a:off x="6033864" y="2204698"/>
            <a:ext cx="1170949" cy="251743"/>
          </a:xfrm>
          <a:prstGeom prst="rect">
            <a:avLst/>
          </a:prstGeom>
          <a:solidFill>
            <a:schemeClr val="bg1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My Day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D14738-7F50-7718-EDD5-2514B7251147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5424894" y="2330570"/>
            <a:ext cx="608970" cy="431405"/>
          </a:xfrm>
          <a:prstGeom prst="straightConnector1">
            <a:avLst/>
          </a:prstGeom>
          <a:ln w="28575">
            <a:solidFill>
              <a:srgbClr val="F6575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A3CEEAD-7B4B-5D5C-4DC5-55B014B9545C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>
            <a:off x="5424894" y="2761975"/>
            <a:ext cx="608970" cy="471019"/>
          </a:xfrm>
          <a:prstGeom prst="straightConnector1">
            <a:avLst/>
          </a:prstGeom>
          <a:ln w="28575">
            <a:solidFill>
              <a:srgbClr val="F6575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5BCDE55-3386-08BC-5F54-46C63A096171}"/>
              </a:ext>
            </a:extLst>
          </p:cNvPr>
          <p:cNvSpPr/>
          <p:nvPr/>
        </p:nvSpPr>
        <p:spPr>
          <a:xfrm>
            <a:off x="307455" y="1744446"/>
            <a:ext cx="9178375" cy="2177454"/>
          </a:xfrm>
          <a:prstGeom prst="rect">
            <a:avLst/>
          </a:prstGeom>
          <a:noFill/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1C1D9D-A0B5-AF84-E6ED-EED38BADA9E9}"/>
              </a:ext>
            </a:extLst>
          </p:cNvPr>
          <p:cNvSpPr/>
          <p:nvPr/>
        </p:nvSpPr>
        <p:spPr>
          <a:xfrm>
            <a:off x="312187" y="1746581"/>
            <a:ext cx="815017" cy="298900"/>
          </a:xfrm>
          <a:prstGeom prst="rect">
            <a:avLst/>
          </a:prstGeom>
          <a:solidFill>
            <a:srgbClr val="F65757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Arial Narrow" panose="020B0606020202030204" pitchFamily="34" charset="0"/>
              </a:rPr>
              <a:t>Site Map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DE912BC-2D84-6D26-31F0-ECB8E86C69CB}"/>
              </a:ext>
            </a:extLst>
          </p:cNvPr>
          <p:cNvSpPr/>
          <p:nvPr/>
        </p:nvSpPr>
        <p:spPr>
          <a:xfrm>
            <a:off x="2925099" y="2168730"/>
            <a:ext cx="1666132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HR Team PIC, 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Developer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7B9519E-3F79-AEDF-41D5-9CD344C399EF}"/>
              </a:ext>
            </a:extLst>
          </p:cNvPr>
          <p:cNvSpPr/>
          <p:nvPr/>
        </p:nvSpPr>
        <p:spPr>
          <a:xfrm>
            <a:off x="2942021" y="3106780"/>
            <a:ext cx="1666132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LGETN All Member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8584742-4B99-3BDA-0EE4-9C3D88137702}"/>
              </a:ext>
            </a:extLst>
          </p:cNvPr>
          <p:cNvSpPr/>
          <p:nvPr/>
        </p:nvSpPr>
        <p:spPr>
          <a:xfrm>
            <a:off x="7364713" y="1889530"/>
            <a:ext cx="671033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EB8D0-397C-71E0-E6D0-DEDA6440DAB3}"/>
              </a:ext>
            </a:extLst>
          </p:cNvPr>
          <p:cNvSpPr/>
          <p:nvPr/>
        </p:nvSpPr>
        <p:spPr>
          <a:xfrm>
            <a:off x="7260320" y="2205156"/>
            <a:ext cx="1440513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Register My Day,</a:t>
            </a:r>
          </a:p>
          <a:p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Send Notification of My Day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B1F768-02B4-F133-8873-F4557E04A401}"/>
              </a:ext>
            </a:extLst>
          </p:cNvPr>
          <p:cNvSpPr/>
          <p:nvPr/>
        </p:nvSpPr>
        <p:spPr>
          <a:xfrm>
            <a:off x="7278487" y="3107351"/>
            <a:ext cx="1704260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212529"/>
                </a:solidFill>
                <a:latin typeface="Arial Narrow" panose="020B0606020202030204" pitchFamily="34" charset="0"/>
              </a:rPr>
              <a:t>Calculate next day work start time,</a:t>
            </a:r>
          </a:p>
          <a:p>
            <a:r>
              <a:rPr lang="en-US" sz="900" dirty="0">
                <a:solidFill>
                  <a:srgbClr val="212529"/>
                </a:solidFill>
                <a:latin typeface="Arial Narrow" panose="020B0606020202030204" pitchFamily="34" charset="0"/>
              </a:rPr>
              <a:t>Send Notification of request</a:t>
            </a:r>
            <a:endParaRPr lang="en-US" sz="900" b="0" i="0" dirty="0">
              <a:solidFill>
                <a:srgbClr val="212529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322BC6-65AD-115A-DC32-7026CA60BF28}"/>
              </a:ext>
            </a:extLst>
          </p:cNvPr>
          <p:cNvSpPr/>
          <p:nvPr/>
        </p:nvSpPr>
        <p:spPr>
          <a:xfrm>
            <a:off x="6033864" y="3023214"/>
            <a:ext cx="1170949" cy="419559"/>
          </a:xfrm>
          <a:prstGeom prst="rect">
            <a:avLst/>
          </a:prstGeom>
          <a:solidFill>
            <a:schemeClr val="bg1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Flexible Workhours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D3985C-A2D6-93CF-2CC5-9FB8A0DA1B79}"/>
              </a:ext>
            </a:extLst>
          </p:cNvPr>
          <p:cNvSpPr/>
          <p:nvPr/>
        </p:nvSpPr>
        <p:spPr>
          <a:xfrm>
            <a:off x="3373499" y="4631287"/>
            <a:ext cx="1385758" cy="301752"/>
          </a:xfrm>
          <a:prstGeom prst="rect">
            <a:avLst/>
          </a:prstGeom>
          <a:solidFill>
            <a:schemeClr val="bg1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Request Function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26926E-5E7C-B0A9-5DF1-154017D2DF50}"/>
              </a:ext>
            </a:extLst>
          </p:cNvPr>
          <p:cNvSpPr/>
          <p:nvPr/>
        </p:nvSpPr>
        <p:spPr>
          <a:xfrm>
            <a:off x="3021066" y="1852530"/>
            <a:ext cx="815018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Authority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A9C76-6638-F9E2-20A9-C28EE3ED5D9B}"/>
              </a:ext>
            </a:extLst>
          </p:cNvPr>
          <p:cNvSpPr/>
          <p:nvPr/>
        </p:nvSpPr>
        <p:spPr>
          <a:xfrm>
            <a:off x="6446178" y="4633539"/>
            <a:ext cx="1581022" cy="301752"/>
          </a:xfrm>
          <a:prstGeom prst="rect">
            <a:avLst/>
          </a:prstGeom>
          <a:solidFill>
            <a:schemeClr val="bg1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Approval 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EE197A-CBA8-A705-F29A-9A49A210E40E}"/>
              </a:ext>
            </a:extLst>
          </p:cNvPr>
          <p:cNvSpPr/>
          <p:nvPr/>
        </p:nvSpPr>
        <p:spPr>
          <a:xfrm>
            <a:off x="307454" y="4150881"/>
            <a:ext cx="9178375" cy="2292648"/>
          </a:xfrm>
          <a:prstGeom prst="rect">
            <a:avLst/>
          </a:prstGeom>
          <a:noFill/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1B800C-7745-6E85-6DDF-994B596A9EFB}"/>
              </a:ext>
            </a:extLst>
          </p:cNvPr>
          <p:cNvSpPr/>
          <p:nvPr/>
        </p:nvSpPr>
        <p:spPr>
          <a:xfrm>
            <a:off x="2056972" y="4845226"/>
            <a:ext cx="1666132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9A6F08-A163-02A9-12E1-E0FFBCE0E169}"/>
              </a:ext>
            </a:extLst>
          </p:cNvPr>
          <p:cNvSpPr/>
          <p:nvPr/>
        </p:nvSpPr>
        <p:spPr>
          <a:xfrm>
            <a:off x="312188" y="4150620"/>
            <a:ext cx="3017520" cy="298900"/>
          </a:xfrm>
          <a:prstGeom prst="rect">
            <a:avLst/>
          </a:prstGeom>
          <a:solidFill>
            <a:srgbClr val="F65757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Arial Narrow" panose="020B0606020202030204" pitchFamily="34" charset="0"/>
              </a:rPr>
              <a:t>System Design Idea Comes From LG System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F0558D-FA49-A06A-F902-D795A0EC95A0}"/>
              </a:ext>
            </a:extLst>
          </p:cNvPr>
          <p:cNvSpPr/>
          <p:nvPr/>
        </p:nvSpPr>
        <p:spPr>
          <a:xfrm>
            <a:off x="2072168" y="5290011"/>
            <a:ext cx="1274296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 </a:t>
            </a:r>
            <a:r>
              <a:rPr lang="en-US" sz="1100" dirty="0" err="1">
                <a:solidFill>
                  <a:schemeClr val="tx1"/>
                </a:solidFill>
                <a:latin typeface="Arial Narrow" panose="020B0606020202030204" pitchFamily="34" charset="0"/>
              </a:rPr>
              <a:t>NewEP</a:t>
            </a:r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 Authority 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Provides System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: IAM, GSOD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EA8B7A-4A2B-B9FF-D7AA-C26991ADDF8F}"/>
              </a:ext>
            </a:extLst>
          </p:cNvPr>
          <p:cNvSpPr/>
          <p:nvPr/>
        </p:nvSpPr>
        <p:spPr>
          <a:xfrm>
            <a:off x="4921944" y="5277954"/>
            <a:ext cx="152423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LG4ME PTO 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Request System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: Time Management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3A016E-3131-40D6-97D8-4F5365BCDADC}"/>
              </a:ext>
            </a:extLst>
          </p:cNvPr>
          <p:cNvSpPr/>
          <p:nvPr/>
        </p:nvSpPr>
        <p:spPr>
          <a:xfrm>
            <a:off x="8074312" y="5284805"/>
            <a:ext cx="152423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 </a:t>
            </a:r>
            <a:r>
              <a:rPr lang="en-US" sz="1100" dirty="0" err="1">
                <a:solidFill>
                  <a:schemeClr val="tx1"/>
                </a:solidFill>
                <a:latin typeface="Arial Narrow" panose="020B0606020202030204" pitchFamily="34" charset="0"/>
              </a:rPr>
              <a:t>NewEP</a:t>
            </a:r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Approval System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: EP Approval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FFE9A5-E79B-852F-2195-B1147AC530EB}"/>
              </a:ext>
            </a:extLst>
          </p:cNvPr>
          <p:cNvSpPr/>
          <p:nvPr/>
        </p:nvSpPr>
        <p:spPr>
          <a:xfrm>
            <a:off x="3346464" y="4246768"/>
            <a:ext cx="3293618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A05D58-20E9-B051-94DE-6F3E4B2FFE94}"/>
              </a:ext>
            </a:extLst>
          </p:cNvPr>
          <p:cNvSpPr/>
          <p:nvPr/>
        </p:nvSpPr>
        <p:spPr>
          <a:xfrm>
            <a:off x="3321130" y="4150075"/>
            <a:ext cx="6201721" cy="411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This site has been developed as a reference for the various operating methods of the LG system to provide a friendly LG’s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42433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837FF-803E-B8B5-3924-37247D49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91" y="1343990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5C57AE-369E-27C0-B9B0-CEFB9C91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6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19A8CF-002A-7F69-81E7-75B35A70D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37386E-82B6-0949-C075-5C31EF127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6" y="1344143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3. View Page - Team 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BE3403-1120-8C3E-878C-B8509FED9617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rgbClr val="FDDF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In this page, you can see all of your team requests status and download excel files. If team info is changed or wrong, contact to HR admin (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6"/>
              </a:rPr>
              <a:t>jihye3.lee@lge.com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Admin should follow below guide to change user’s team name or my day credit and monitor the history of user’s request.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8CD118-8B38-33B8-D61D-C084C59E2F0F}"/>
              </a:ext>
            </a:extLst>
          </p:cNvPr>
          <p:cNvSpPr/>
          <p:nvPr/>
        </p:nvSpPr>
        <p:spPr>
          <a:xfrm>
            <a:off x="371475" y="1344141"/>
            <a:ext cx="952501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Team 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5AA108-1DF4-B750-7744-F56CD21742B5}"/>
              </a:ext>
            </a:extLst>
          </p:cNvPr>
          <p:cNvSpPr/>
          <p:nvPr/>
        </p:nvSpPr>
        <p:spPr>
          <a:xfrm>
            <a:off x="5084747" y="1344142"/>
            <a:ext cx="1192228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Admin - Guide1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D2D22-16B9-A17C-7CF4-4321A2109E08}"/>
              </a:ext>
            </a:extLst>
          </p:cNvPr>
          <p:cNvSpPr/>
          <p:nvPr/>
        </p:nvSpPr>
        <p:spPr>
          <a:xfrm>
            <a:off x="380998" y="3898598"/>
            <a:ext cx="1247777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Admin - Guide 2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89EF9F-80F0-EEBD-F55A-78EEB8D65BB5}"/>
              </a:ext>
            </a:extLst>
          </p:cNvPr>
          <p:cNvSpPr/>
          <p:nvPr/>
        </p:nvSpPr>
        <p:spPr>
          <a:xfrm>
            <a:off x="5084746" y="3898597"/>
            <a:ext cx="1247777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Admin - Guide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95B0A-22C0-BC01-3032-43ADB88A92C1}"/>
              </a:ext>
            </a:extLst>
          </p:cNvPr>
          <p:cNvSpPr/>
          <p:nvPr/>
        </p:nvSpPr>
        <p:spPr>
          <a:xfrm>
            <a:off x="6442333" y="1838643"/>
            <a:ext cx="2044442" cy="23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http://10.225.2.86/admin</a:t>
            </a:r>
            <a:endParaRPr lang="en-US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Access Admin Dashboard and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login to your 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7F461-4837-F723-650E-149B30E6B727}"/>
              </a:ext>
            </a:extLst>
          </p:cNvPr>
          <p:cNvSpPr/>
          <p:nvPr/>
        </p:nvSpPr>
        <p:spPr>
          <a:xfrm>
            <a:off x="3608371" y="4234978"/>
            <a:ext cx="1476375" cy="23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Review Recent History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of Database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3A2367-01E0-4EFF-EFDF-60612481B938}"/>
              </a:ext>
            </a:extLst>
          </p:cNvPr>
          <p:cNvSpPr/>
          <p:nvPr/>
        </p:nvSpPr>
        <p:spPr>
          <a:xfrm>
            <a:off x="2838449" y="4948097"/>
            <a:ext cx="687849" cy="23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User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3F5305-0F68-13AC-4F61-CC490D95B970}"/>
              </a:ext>
            </a:extLst>
          </p:cNvPr>
          <p:cNvCxnSpPr/>
          <p:nvPr/>
        </p:nvCxnSpPr>
        <p:spPr>
          <a:xfrm>
            <a:off x="2666999" y="5080000"/>
            <a:ext cx="2286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822EB70-9979-E85B-992F-493533B452B8}"/>
              </a:ext>
            </a:extLst>
          </p:cNvPr>
          <p:cNvSpPr/>
          <p:nvPr/>
        </p:nvSpPr>
        <p:spPr>
          <a:xfrm>
            <a:off x="6413758" y="5373234"/>
            <a:ext cx="1471629" cy="23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Check Team at,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My Day Credit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78F770-8A26-70C5-8984-EC31FD13307F}"/>
              </a:ext>
            </a:extLst>
          </p:cNvPr>
          <p:cNvCxnSpPr>
            <a:cxnSpLocks/>
          </p:cNvCxnSpPr>
          <p:nvPr/>
        </p:nvCxnSpPr>
        <p:spPr>
          <a:xfrm flipH="1">
            <a:off x="6921500" y="5605736"/>
            <a:ext cx="69984" cy="439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8B3387-A8DE-718A-E9CA-55FB2A817CEB}"/>
              </a:ext>
            </a:extLst>
          </p:cNvPr>
          <p:cNvCxnSpPr>
            <a:cxnSpLocks/>
          </p:cNvCxnSpPr>
          <p:nvPr/>
        </p:nvCxnSpPr>
        <p:spPr>
          <a:xfrm flipH="1">
            <a:off x="6877050" y="5605736"/>
            <a:ext cx="85328" cy="182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21BD1-5470-E53D-34DC-4B3F3FDFC3FB}"/>
              </a:ext>
            </a:extLst>
          </p:cNvPr>
          <p:cNvSpPr/>
          <p:nvPr/>
        </p:nvSpPr>
        <p:spPr>
          <a:xfrm>
            <a:off x="7055644" y="5745956"/>
            <a:ext cx="57150" cy="69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03CEA6-69DD-DC2C-D12D-A8613A9FF529}"/>
              </a:ext>
            </a:extLst>
          </p:cNvPr>
          <p:cNvSpPr/>
          <p:nvPr/>
        </p:nvSpPr>
        <p:spPr>
          <a:xfrm>
            <a:off x="7297201" y="5866740"/>
            <a:ext cx="1765837" cy="23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If team is not existed, click this “+” button to add team database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023048-F790-DFC6-5223-F45BF24CB81D}"/>
              </a:ext>
            </a:extLst>
          </p:cNvPr>
          <p:cNvCxnSpPr/>
          <p:nvPr/>
        </p:nvCxnSpPr>
        <p:spPr>
          <a:xfrm>
            <a:off x="7112794" y="5815013"/>
            <a:ext cx="283369" cy="116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F09242B-58C2-9532-1616-91600FC7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693" y="1344498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30AE5E-2C8F-B9F7-840D-DEEFC0D1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21" y="1344498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5491AE-1704-CC08-5327-5B6C5D6B1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693" y="389859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43E732-1C94-6BE6-2009-5AE361A46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3. View Page - All 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2508D-9F9C-F04E-0C75-564CBBDBC42A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rgbClr val="FDDF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Only admin accounts are able to see all request history and if you want to change your account as “Admin” please contact to HR admin (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6"/>
              </a:rPr>
              <a:t>jihye3.lee@lge.com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want to make this request as excel file, then please click the file icon and check your download folder.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7ED80-C991-D2B4-A6E1-1A040F4273A5}"/>
              </a:ext>
            </a:extLst>
          </p:cNvPr>
          <p:cNvSpPr/>
          <p:nvPr/>
        </p:nvSpPr>
        <p:spPr>
          <a:xfrm>
            <a:off x="5499004" y="1550261"/>
            <a:ext cx="750918" cy="79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7A27-1B78-04DF-CC16-478767F24C1B}"/>
              </a:ext>
            </a:extLst>
          </p:cNvPr>
          <p:cNvSpPr/>
          <p:nvPr/>
        </p:nvSpPr>
        <p:spPr>
          <a:xfrm>
            <a:off x="6105437" y="1455570"/>
            <a:ext cx="1778518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User cannot access to All 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42DCF2-50A6-F320-F477-6FD457DEDE2E}"/>
              </a:ext>
            </a:extLst>
          </p:cNvPr>
          <p:cNvSpPr/>
          <p:nvPr/>
        </p:nvSpPr>
        <p:spPr>
          <a:xfrm>
            <a:off x="3990974" y="1344142"/>
            <a:ext cx="952501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Admin 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65BF-3231-182C-B26F-85A9E35D1F9B}"/>
              </a:ext>
            </a:extLst>
          </p:cNvPr>
          <p:cNvSpPr/>
          <p:nvPr/>
        </p:nvSpPr>
        <p:spPr>
          <a:xfrm>
            <a:off x="8252679" y="3887640"/>
            <a:ext cx="1377014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Account Change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FB11BD-D892-FF82-6636-C8D638EB77BA}"/>
              </a:ext>
            </a:extLst>
          </p:cNvPr>
          <p:cNvSpPr/>
          <p:nvPr/>
        </p:nvSpPr>
        <p:spPr>
          <a:xfrm>
            <a:off x="3695698" y="3898598"/>
            <a:ext cx="1247777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Download File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3959C6-D0CF-9E74-4732-0B1FC697026E}"/>
              </a:ext>
            </a:extLst>
          </p:cNvPr>
          <p:cNvSpPr/>
          <p:nvPr/>
        </p:nvSpPr>
        <p:spPr>
          <a:xfrm>
            <a:off x="8751187" y="1341200"/>
            <a:ext cx="878506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User View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0334E1-FBD6-1EAA-25AE-BA9DFA588706}"/>
              </a:ext>
            </a:extLst>
          </p:cNvPr>
          <p:cNvSpPr/>
          <p:nvPr/>
        </p:nvSpPr>
        <p:spPr>
          <a:xfrm>
            <a:off x="1524499" y="1533526"/>
            <a:ext cx="160427" cy="112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0C8E21-53C9-F14A-EF0A-9BCC9312AC16}"/>
              </a:ext>
            </a:extLst>
          </p:cNvPr>
          <p:cNvSpPr/>
          <p:nvPr/>
        </p:nvSpPr>
        <p:spPr>
          <a:xfrm>
            <a:off x="1684926" y="1455467"/>
            <a:ext cx="2047376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If you have admin account, </a:t>
            </a:r>
          </a:p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You can see “All List” in Quick Menu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F924D4-E7CE-4836-314B-CA8065C4B2C7}"/>
              </a:ext>
            </a:extLst>
          </p:cNvPr>
          <p:cNvSpPr/>
          <p:nvPr/>
        </p:nvSpPr>
        <p:spPr>
          <a:xfrm>
            <a:off x="6365201" y="3909593"/>
            <a:ext cx="2250853" cy="71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http://10.225.2.86/admin</a:t>
            </a:r>
            <a:endParaRPr lang="en-US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Access Admin Dashboard and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user to able to see “All View”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79AA14-15EE-1472-6E51-B5007615CC21}"/>
              </a:ext>
            </a:extLst>
          </p:cNvPr>
          <p:cNvSpPr/>
          <p:nvPr/>
        </p:nvSpPr>
        <p:spPr>
          <a:xfrm>
            <a:off x="6826969" y="4778395"/>
            <a:ext cx="2533651" cy="499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If superuser status checked,</a:t>
            </a:r>
          </a:p>
          <a:p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it will change you as “admin” accounts.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AB0B6-3572-EC91-C413-3646E9AFF385}"/>
              </a:ext>
            </a:extLst>
          </p:cNvPr>
          <p:cNvSpPr/>
          <p:nvPr/>
        </p:nvSpPr>
        <p:spPr>
          <a:xfrm>
            <a:off x="7152102" y="5476722"/>
            <a:ext cx="2618861" cy="499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I don’t recommend to click this, since user can access admin dashboard</a:t>
            </a:r>
          </a:p>
          <a:p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and view, delete, add to all database.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4B5849-B8B4-0C0A-624A-9E77A676BE28}"/>
              </a:ext>
            </a:extLst>
          </p:cNvPr>
          <p:cNvSpPr/>
          <p:nvPr/>
        </p:nvSpPr>
        <p:spPr>
          <a:xfrm>
            <a:off x="6434071" y="5169376"/>
            <a:ext cx="123825" cy="73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FBC056-9839-A636-D962-9AE2EED1CBF2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557896" y="4975702"/>
            <a:ext cx="333376" cy="230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992502E-8F9F-EABB-A834-9FAEDB188389}"/>
              </a:ext>
            </a:extLst>
          </p:cNvPr>
          <p:cNvSpPr/>
          <p:nvPr/>
        </p:nvSpPr>
        <p:spPr>
          <a:xfrm>
            <a:off x="6434071" y="5850687"/>
            <a:ext cx="123825" cy="73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5AA8EA-5874-229B-EE3F-CB79688B235E}"/>
              </a:ext>
            </a:extLst>
          </p:cNvPr>
          <p:cNvCxnSpPr>
            <a:cxnSpLocks/>
          </p:cNvCxnSpPr>
          <p:nvPr/>
        </p:nvCxnSpPr>
        <p:spPr>
          <a:xfrm flipV="1">
            <a:off x="6557897" y="5810043"/>
            <a:ext cx="660400" cy="73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8B648CD-2585-7B40-70B8-DC79BFB43FEF}"/>
              </a:ext>
            </a:extLst>
          </p:cNvPr>
          <p:cNvSpPr/>
          <p:nvPr/>
        </p:nvSpPr>
        <p:spPr>
          <a:xfrm>
            <a:off x="908049" y="1784350"/>
            <a:ext cx="136525" cy="111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D1A687-F664-020D-8F28-07AE7E05CF1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1044574" y="1839913"/>
            <a:ext cx="2651124" cy="2058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05C77D4-BF11-1CF2-98FF-257989999280}"/>
              </a:ext>
            </a:extLst>
          </p:cNvPr>
          <p:cNvSpPr/>
          <p:nvPr/>
        </p:nvSpPr>
        <p:spPr>
          <a:xfrm>
            <a:off x="3575050" y="1987550"/>
            <a:ext cx="1111250" cy="1022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3D0F39-2B97-09D6-0CD1-4D8F898CC4FF}"/>
              </a:ext>
            </a:extLst>
          </p:cNvPr>
          <p:cNvSpPr/>
          <p:nvPr/>
        </p:nvSpPr>
        <p:spPr>
          <a:xfrm>
            <a:off x="3444792" y="1767476"/>
            <a:ext cx="1498683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All Team Requests 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1E466-84E8-8C2F-3CC8-5D50F0BA61F0}"/>
              </a:ext>
            </a:extLst>
          </p:cNvPr>
          <p:cNvSpPr/>
          <p:nvPr/>
        </p:nvSpPr>
        <p:spPr>
          <a:xfrm>
            <a:off x="2534754" y="5923712"/>
            <a:ext cx="2569911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Even you click the icon, there is nothing happen, </a:t>
            </a:r>
          </a:p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please check Download Folder.</a:t>
            </a:r>
          </a:p>
          <a:p>
            <a:endParaRPr lang="en-US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2EB4FF-71AC-3A0A-9EF7-9A18A05A1210}"/>
              </a:ext>
            </a:extLst>
          </p:cNvPr>
          <p:cNvSpPr/>
          <p:nvPr/>
        </p:nvSpPr>
        <p:spPr>
          <a:xfrm>
            <a:off x="873736" y="5277804"/>
            <a:ext cx="2652670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Column: Program, Applied Day, Late Day, Remark, Register At, Requester, Team Info</a:t>
            </a:r>
          </a:p>
        </p:txBody>
      </p:sp>
    </p:spTree>
    <p:extLst>
      <p:ext uri="{BB962C8B-B14F-4D97-AF65-F5344CB8AC3E}">
        <p14:creationId xmlns:p14="http://schemas.microsoft.com/office/powerpoint/2010/main" val="306292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640079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 &amp; Login Page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175899" y="741791"/>
            <a:ext cx="9554201" cy="796283"/>
          </a:xfrm>
          <a:prstGeom prst="rect">
            <a:avLst/>
          </a:prstGeom>
          <a:solidFill>
            <a:srgbClr val="E7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should log in to access this website and if you are logout it when you click some buttons to move page you will connect to login page automatically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sign up here, you will get user authority, if you need Admin Authority then send your all sign up information referring sign-up form (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eunbi1.yoon@lge.com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For sign up, all blanks are required and check detailed requirements below blanks and password different with username. e.g. username : user, password : user1357(X).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Email address should be @lge.com for security purpose.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65E09-9D40-1CAB-4988-D665A7B9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1" y="4251428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C6720C-75D2-6B95-DE91-3D3E63ED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74" y="171146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C12BFD-8967-798D-89B2-4DA8A0481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346" y="172376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5C8C6A-EA24-139A-A109-C02C94EADB91}"/>
              </a:ext>
            </a:extLst>
          </p:cNvPr>
          <p:cNvSpPr/>
          <p:nvPr/>
        </p:nvSpPr>
        <p:spPr>
          <a:xfrm>
            <a:off x="8829270" y="1898187"/>
            <a:ext cx="631550" cy="142963"/>
          </a:xfrm>
          <a:prstGeom prst="rect">
            <a:avLst/>
          </a:prstGeom>
          <a:noFill/>
          <a:ln w="38100"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84798F-DEC6-8396-8ADD-1A565594D864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8516084" y="1905552"/>
            <a:ext cx="313186" cy="64117"/>
          </a:xfrm>
          <a:prstGeom prst="straightConnector1">
            <a:avLst/>
          </a:prstGeom>
          <a:ln>
            <a:solidFill>
              <a:srgbClr val="F6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6159FF-1FAB-BBA6-DCA7-20F5F5619FF7}"/>
              </a:ext>
            </a:extLst>
          </p:cNvPr>
          <p:cNvSpPr/>
          <p:nvPr/>
        </p:nvSpPr>
        <p:spPr>
          <a:xfrm>
            <a:off x="6229733" y="1679014"/>
            <a:ext cx="2557742" cy="28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65757"/>
                </a:solidFill>
                <a:latin typeface="Arial Narrow" panose="020B0606020202030204" pitchFamily="34" charset="0"/>
              </a:rPr>
              <a:t>Authority | First Name Last Name (Team Name)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C9B186-6A1D-053B-5C74-93D4ECA67444}"/>
              </a:ext>
            </a:extLst>
          </p:cNvPr>
          <p:cNvSpPr/>
          <p:nvPr/>
        </p:nvSpPr>
        <p:spPr>
          <a:xfrm>
            <a:off x="5173812" y="1720726"/>
            <a:ext cx="739396" cy="301752"/>
          </a:xfrm>
          <a:prstGeom prst="rect">
            <a:avLst/>
          </a:prstGeom>
          <a:solidFill>
            <a:schemeClr val="bg1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Log-In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C14F97-1531-58E5-5604-87E2EDCADBAF}"/>
              </a:ext>
            </a:extLst>
          </p:cNvPr>
          <p:cNvSpPr/>
          <p:nvPr/>
        </p:nvSpPr>
        <p:spPr>
          <a:xfrm>
            <a:off x="182001" y="1701925"/>
            <a:ext cx="892591" cy="301752"/>
          </a:xfrm>
          <a:prstGeom prst="rect">
            <a:avLst/>
          </a:prstGeom>
          <a:solidFill>
            <a:schemeClr val="bg1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Main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8FA4CB-237D-9FCF-F44D-BFB011CFFF80}"/>
              </a:ext>
            </a:extLst>
          </p:cNvPr>
          <p:cNvSpPr/>
          <p:nvPr/>
        </p:nvSpPr>
        <p:spPr>
          <a:xfrm>
            <a:off x="2717061" y="2263471"/>
            <a:ext cx="1855610" cy="28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65757"/>
                </a:solidFill>
                <a:latin typeface="Arial Narrow" panose="020B0606020202030204" pitchFamily="34" charset="0"/>
              </a:rPr>
              <a:t>Click this field if you want to move to reinvent center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C1476-29D6-30D6-B32F-6E75D68EB38C}"/>
              </a:ext>
            </a:extLst>
          </p:cNvPr>
          <p:cNvSpPr/>
          <p:nvPr/>
        </p:nvSpPr>
        <p:spPr>
          <a:xfrm>
            <a:off x="5871616" y="1819954"/>
            <a:ext cx="2794337" cy="28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65757"/>
                </a:solidFill>
                <a:latin typeface="Arial Narrow" panose="020B0606020202030204" pitchFamily="34" charset="0"/>
              </a:rPr>
              <a:t>If you are already login, it will link you to this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0C229-DEC2-4BD7-93A0-5378A204FDD3}"/>
              </a:ext>
            </a:extLst>
          </p:cNvPr>
          <p:cNvSpPr/>
          <p:nvPr/>
        </p:nvSpPr>
        <p:spPr>
          <a:xfrm>
            <a:off x="182001" y="4241903"/>
            <a:ext cx="739396" cy="301752"/>
          </a:xfrm>
          <a:prstGeom prst="rect">
            <a:avLst/>
          </a:prstGeom>
          <a:solidFill>
            <a:schemeClr val="bg1"/>
          </a:solidFill>
          <a:ln>
            <a:solidFill>
              <a:srgbClr val="F6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Log-Out</a:t>
            </a:r>
          </a:p>
        </p:txBody>
      </p:sp>
    </p:spTree>
    <p:extLst>
      <p:ext uri="{BB962C8B-B14F-4D97-AF65-F5344CB8AC3E}">
        <p14:creationId xmlns:p14="http://schemas.microsoft.com/office/powerpoint/2010/main" val="407414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BAEC686B-F682-5146-1E0A-1B4401EB7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313" y="4128584"/>
            <a:ext cx="1901456" cy="265176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489EDC9-3893-8DD8-9C87-90F53099F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95" y="4128584"/>
            <a:ext cx="1841961" cy="26517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FF28BC9-2DF7-BB24-3CA7-8AAFA1726700}"/>
              </a:ext>
            </a:extLst>
          </p:cNvPr>
          <p:cNvSpPr/>
          <p:nvPr/>
        </p:nvSpPr>
        <p:spPr>
          <a:xfrm>
            <a:off x="5128525" y="5116034"/>
            <a:ext cx="1835963" cy="5569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65757"/>
                </a:solidFill>
                <a:latin typeface="Arial Narrow" panose="020B0606020202030204" pitchFamily="34" charset="0"/>
              </a:rPr>
              <a:t>Error 7. Password is not matching</a:t>
            </a:r>
          </a:p>
          <a:p>
            <a:pPr algn="ctr"/>
            <a:r>
              <a:rPr lang="en-US" sz="1000" dirty="0">
                <a:solidFill>
                  <a:srgbClr val="F65757"/>
                </a:solidFill>
                <a:latin typeface="Arial Narrow" panose="020B0606020202030204" pitchFamily="34" charset="0"/>
              </a:rPr>
              <a:t>→ </a:t>
            </a:r>
            <a:r>
              <a:rPr lang="en-US" sz="1000" b="1" dirty="0">
                <a:solidFill>
                  <a:srgbClr val="F65757"/>
                </a:solidFill>
                <a:latin typeface="Arial Narrow" panose="020B0606020202030204" pitchFamily="34" charset="0"/>
              </a:rPr>
              <a:t>Check Password and Confirm Password are matching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9C7D8B-D075-A187-432E-CACC217BF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1" y="4129599"/>
            <a:ext cx="1901456" cy="265176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B7232BC-CB9B-867C-D051-0D5F74891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933" y="4129599"/>
            <a:ext cx="1899002" cy="265176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C72E3B2-AA66-BC66-8F35-5EF0BD1D1804}"/>
              </a:ext>
            </a:extLst>
          </p:cNvPr>
          <p:cNvSpPr/>
          <p:nvPr/>
        </p:nvSpPr>
        <p:spPr>
          <a:xfrm>
            <a:off x="897310" y="854362"/>
            <a:ext cx="8158459" cy="54210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992736" y="729608"/>
            <a:ext cx="6480147" cy="250199"/>
          </a:xfrm>
          <a:prstGeom prst="rect">
            <a:avLst/>
          </a:prstGeom>
          <a:solidFill>
            <a:srgbClr val="FDDFD3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Serialized Structure : Define all occurred errors and you can make accounts when you avoid all these errors below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F180B7-AD48-6C43-B0F9-5B14BB784BBD}"/>
              </a:ext>
            </a:extLst>
          </p:cNvPr>
          <p:cNvSpPr/>
          <p:nvPr/>
        </p:nvSpPr>
        <p:spPr>
          <a:xfrm>
            <a:off x="3005933" y="5111900"/>
            <a:ext cx="1889252" cy="5610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65757"/>
                </a:solidFill>
                <a:latin typeface="Arial Narrow" panose="020B0606020202030204" pitchFamily="34" charset="0"/>
              </a:rPr>
              <a:t>Error 6. Email Address Not lge.com</a:t>
            </a:r>
          </a:p>
          <a:p>
            <a:pPr algn="ctr"/>
            <a:r>
              <a:rPr lang="en-US" sz="1000" dirty="0">
                <a:solidFill>
                  <a:srgbClr val="F65757"/>
                </a:solidFill>
                <a:latin typeface="Arial Narrow" panose="020B0606020202030204" pitchFamily="34" charset="0"/>
              </a:rPr>
              <a:t>→ </a:t>
            </a:r>
            <a:r>
              <a:rPr lang="en-US" sz="1000" b="1" dirty="0">
                <a:solidFill>
                  <a:srgbClr val="F65757"/>
                </a:solidFill>
                <a:latin typeface="Arial Narrow" panose="020B0606020202030204" pitchFamily="34" charset="0"/>
              </a:rPr>
              <a:t>Check Email address is @lge.com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5D063C-61B2-8838-11D7-B329086E5A48}"/>
              </a:ext>
            </a:extLst>
          </p:cNvPr>
          <p:cNvGrpSpPr/>
          <p:nvPr/>
        </p:nvGrpSpPr>
        <p:grpSpPr>
          <a:xfrm>
            <a:off x="2996408" y="1436123"/>
            <a:ext cx="1901456" cy="2651760"/>
            <a:chOff x="2253920" y="1514281"/>
            <a:chExt cx="1901456" cy="265176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69830E9-DA14-A061-4DF8-768C92EE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53920" y="1514281"/>
              <a:ext cx="1901456" cy="265176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F4CC6-B121-53E9-0F0E-8D6049FEB6B0}"/>
                </a:ext>
              </a:extLst>
            </p:cNvPr>
            <p:cNvSpPr/>
            <p:nvPr/>
          </p:nvSpPr>
          <p:spPr>
            <a:xfrm>
              <a:off x="2256872" y="2492529"/>
              <a:ext cx="1898504" cy="54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Error 2. Accounts already exists</a:t>
              </a:r>
            </a:p>
            <a:p>
              <a:pPr algn="ctr"/>
              <a:r>
                <a:rPr lang="en-US" sz="1000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→ </a:t>
              </a:r>
              <a:r>
                <a:rPr lang="en-US" sz="1000" b="1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Try “Forget Username</a:t>
              </a:r>
            </a:p>
            <a:p>
              <a:pPr algn="ctr"/>
              <a:r>
                <a:rPr lang="en-US" sz="1000" b="1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/Password” in Login Section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1ECBF87-5399-168E-91BD-CA8FE5FC1957}"/>
              </a:ext>
            </a:extLst>
          </p:cNvPr>
          <p:cNvGrpSpPr/>
          <p:nvPr/>
        </p:nvGrpSpPr>
        <p:grpSpPr>
          <a:xfrm>
            <a:off x="890161" y="1436123"/>
            <a:ext cx="1899002" cy="2651760"/>
            <a:chOff x="249224" y="1514281"/>
            <a:chExt cx="1899002" cy="265176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9868691-50BA-F68C-FB66-5420D0EB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224" y="1514281"/>
              <a:ext cx="1899002" cy="265176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347A8-7B08-C1F5-DF46-EEFD35CAFBEC}"/>
                </a:ext>
              </a:extLst>
            </p:cNvPr>
            <p:cNvSpPr/>
            <p:nvPr/>
          </p:nvSpPr>
          <p:spPr>
            <a:xfrm>
              <a:off x="260170" y="2492529"/>
              <a:ext cx="1888056" cy="54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Error 1. Did not fill out all blanks</a:t>
              </a:r>
            </a:p>
            <a:p>
              <a:pPr algn="ctr"/>
              <a:r>
                <a:rPr lang="en-US" sz="1000" b="1" i="0" dirty="0">
                  <a:solidFill>
                    <a:srgbClr val="F65757"/>
                  </a:solidFill>
                  <a:effectLst/>
                  <a:latin typeface="Arial Narrow" panose="020B0606020202030204" pitchFamily="34" charset="0"/>
                </a:rPr>
                <a:t>→ Fill out all blanks</a:t>
              </a:r>
              <a:endParaRPr lang="en-US" sz="1000" b="1" dirty="0">
                <a:solidFill>
                  <a:srgbClr val="F65757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C60CFC0-444B-D2FF-97CA-C0B5AA6B43C1}"/>
              </a:ext>
            </a:extLst>
          </p:cNvPr>
          <p:cNvSpPr/>
          <p:nvPr/>
        </p:nvSpPr>
        <p:spPr>
          <a:xfrm>
            <a:off x="6542739" y="1056367"/>
            <a:ext cx="570356" cy="276394"/>
          </a:xfrm>
          <a:prstGeom prst="rect">
            <a:avLst/>
          </a:prstGeom>
          <a:solidFill>
            <a:srgbClr val="F65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2004C1-8658-3856-654D-D74E3DCB8E31}"/>
              </a:ext>
            </a:extLst>
          </p:cNvPr>
          <p:cNvSpPr/>
          <p:nvPr/>
        </p:nvSpPr>
        <p:spPr>
          <a:xfrm>
            <a:off x="1970505" y="1056367"/>
            <a:ext cx="570356" cy="276394"/>
          </a:xfrm>
          <a:prstGeom prst="rect">
            <a:avLst/>
          </a:prstGeom>
          <a:solidFill>
            <a:srgbClr val="F65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A1400E-DBB1-DBEB-5E65-77F10D85A495}"/>
              </a:ext>
            </a:extLst>
          </p:cNvPr>
          <p:cNvSpPr/>
          <p:nvPr/>
        </p:nvSpPr>
        <p:spPr>
          <a:xfrm>
            <a:off x="2891124" y="1057417"/>
            <a:ext cx="570356" cy="276394"/>
          </a:xfrm>
          <a:prstGeom prst="rect">
            <a:avLst/>
          </a:prstGeom>
          <a:solidFill>
            <a:srgbClr val="F65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D36D02-C776-02E0-8286-F962270FB6D2}"/>
              </a:ext>
            </a:extLst>
          </p:cNvPr>
          <p:cNvSpPr/>
          <p:nvPr/>
        </p:nvSpPr>
        <p:spPr>
          <a:xfrm>
            <a:off x="3822411" y="1056367"/>
            <a:ext cx="570356" cy="276394"/>
          </a:xfrm>
          <a:prstGeom prst="rect">
            <a:avLst/>
          </a:prstGeom>
          <a:solidFill>
            <a:srgbClr val="F65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77B3DD-B942-2D3D-C1B5-66128D85F55F}"/>
              </a:ext>
            </a:extLst>
          </p:cNvPr>
          <p:cNvSpPr/>
          <p:nvPr/>
        </p:nvSpPr>
        <p:spPr>
          <a:xfrm>
            <a:off x="4713312" y="1056367"/>
            <a:ext cx="570356" cy="276394"/>
          </a:xfrm>
          <a:prstGeom prst="rect">
            <a:avLst/>
          </a:prstGeom>
          <a:solidFill>
            <a:srgbClr val="F65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644E8E-57D3-E037-EDA2-4F31383BF915}"/>
              </a:ext>
            </a:extLst>
          </p:cNvPr>
          <p:cNvSpPr/>
          <p:nvPr/>
        </p:nvSpPr>
        <p:spPr>
          <a:xfrm>
            <a:off x="5623263" y="1056367"/>
            <a:ext cx="570356" cy="276394"/>
          </a:xfrm>
          <a:prstGeom prst="rect">
            <a:avLst/>
          </a:prstGeom>
          <a:solidFill>
            <a:srgbClr val="F65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C521F5-39BB-C938-A818-49B29D4E6AB0}"/>
              </a:ext>
            </a:extLst>
          </p:cNvPr>
          <p:cNvSpPr/>
          <p:nvPr/>
        </p:nvSpPr>
        <p:spPr>
          <a:xfrm>
            <a:off x="1040361" y="1056367"/>
            <a:ext cx="570356" cy="276394"/>
          </a:xfrm>
          <a:prstGeom prst="rect">
            <a:avLst/>
          </a:prstGeom>
          <a:solidFill>
            <a:srgbClr val="F65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Error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C2F70-5E70-ECE6-1CDF-68FE0111A075}"/>
              </a:ext>
            </a:extLst>
          </p:cNvPr>
          <p:cNvSpPr/>
          <p:nvPr/>
        </p:nvSpPr>
        <p:spPr>
          <a:xfrm>
            <a:off x="196553" y="157089"/>
            <a:ext cx="640079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 Page – Error Logic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64F733-FB2B-CC05-03D8-D8850EED5B26}"/>
              </a:ext>
            </a:extLst>
          </p:cNvPr>
          <p:cNvCxnSpPr>
            <a:cxnSpLocks/>
          </p:cNvCxnSpPr>
          <p:nvPr/>
        </p:nvCxnSpPr>
        <p:spPr>
          <a:xfrm>
            <a:off x="1610717" y="1194564"/>
            <a:ext cx="359788" cy="0"/>
          </a:xfrm>
          <a:prstGeom prst="straightConnector1">
            <a:avLst/>
          </a:prstGeom>
          <a:ln>
            <a:solidFill>
              <a:srgbClr val="F6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A38466-A400-3CDA-4E2D-3E5C511F25D3}"/>
              </a:ext>
            </a:extLst>
          </p:cNvPr>
          <p:cNvCxnSpPr/>
          <p:nvPr/>
        </p:nvCxnSpPr>
        <p:spPr>
          <a:xfrm>
            <a:off x="2531336" y="1194564"/>
            <a:ext cx="359788" cy="0"/>
          </a:xfrm>
          <a:prstGeom prst="straightConnector1">
            <a:avLst/>
          </a:prstGeom>
          <a:ln>
            <a:solidFill>
              <a:srgbClr val="F6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E8E6E5-6505-E123-2A79-D978B4A9DB1D}"/>
              </a:ext>
            </a:extLst>
          </p:cNvPr>
          <p:cNvCxnSpPr/>
          <p:nvPr/>
        </p:nvCxnSpPr>
        <p:spPr>
          <a:xfrm>
            <a:off x="3461480" y="1190936"/>
            <a:ext cx="359788" cy="0"/>
          </a:xfrm>
          <a:prstGeom prst="straightConnector1">
            <a:avLst/>
          </a:prstGeom>
          <a:ln>
            <a:solidFill>
              <a:srgbClr val="F6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0F6DB-BCE3-0F64-4CA6-F5FED99876E7}"/>
              </a:ext>
            </a:extLst>
          </p:cNvPr>
          <p:cNvCxnSpPr/>
          <p:nvPr/>
        </p:nvCxnSpPr>
        <p:spPr>
          <a:xfrm>
            <a:off x="4353524" y="1202730"/>
            <a:ext cx="359788" cy="0"/>
          </a:xfrm>
          <a:prstGeom prst="straightConnector1">
            <a:avLst/>
          </a:prstGeom>
          <a:ln>
            <a:solidFill>
              <a:srgbClr val="F6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A59AE4-9EB8-7E6A-5339-CCFCAE1434CD}"/>
              </a:ext>
            </a:extLst>
          </p:cNvPr>
          <p:cNvCxnSpPr/>
          <p:nvPr/>
        </p:nvCxnSpPr>
        <p:spPr>
          <a:xfrm>
            <a:off x="5240707" y="1190936"/>
            <a:ext cx="359788" cy="0"/>
          </a:xfrm>
          <a:prstGeom prst="straightConnector1">
            <a:avLst/>
          </a:prstGeom>
          <a:ln>
            <a:solidFill>
              <a:srgbClr val="F6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BEB8B5-376A-AC9B-4C1F-BB01DF818CF5}"/>
              </a:ext>
            </a:extLst>
          </p:cNvPr>
          <p:cNvCxnSpPr/>
          <p:nvPr/>
        </p:nvCxnSpPr>
        <p:spPr>
          <a:xfrm>
            <a:off x="6193619" y="1190936"/>
            <a:ext cx="359788" cy="0"/>
          </a:xfrm>
          <a:prstGeom prst="straightConnector1">
            <a:avLst/>
          </a:prstGeom>
          <a:ln>
            <a:solidFill>
              <a:srgbClr val="F6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E1D3F59-B34A-DC82-75D9-9D4A8342A79A}"/>
              </a:ext>
            </a:extLst>
          </p:cNvPr>
          <p:cNvSpPr/>
          <p:nvPr/>
        </p:nvSpPr>
        <p:spPr>
          <a:xfrm>
            <a:off x="1504604" y="1044759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2312C-2DCF-B6FF-8718-7764FA980234}"/>
              </a:ext>
            </a:extLst>
          </p:cNvPr>
          <p:cNvSpPr/>
          <p:nvPr/>
        </p:nvSpPr>
        <p:spPr>
          <a:xfrm>
            <a:off x="2426052" y="1043516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D642AB-083D-C899-6D6A-25223863B514}"/>
              </a:ext>
            </a:extLst>
          </p:cNvPr>
          <p:cNvSpPr/>
          <p:nvPr/>
        </p:nvSpPr>
        <p:spPr>
          <a:xfrm>
            <a:off x="3318986" y="1030772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663621-2FD2-E522-5DA4-CA1285C70783}"/>
              </a:ext>
            </a:extLst>
          </p:cNvPr>
          <p:cNvSpPr/>
          <p:nvPr/>
        </p:nvSpPr>
        <p:spPr>
          <a:xfrm>
            <a:off x="4239475" y="1044836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D7022C-BE99-E5C0-3762-D74D7C9B6A99}"/>
              </a:ext>
            </a:extLst>
          </p:cNvPr>
          <p:cNvSpPr/>
          <p:nvPr/>
        </p:nvSpPr>
        <p:spPr>
          <a:xfrm>
            <a:off x="5135423" y="1043516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A0028-09D9-23CE-61D7-9FA7BD835AE9}"/>
              </a:ext>
            </a:extLst>
          </p:cNvPr>
          <p:cNvSpPr/>
          <p:nvPr/>
        </p:nvSpPr>
        <p:spPr>
          <a:xfrm>
            <a:off x="6083001" y="1049822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800007-D290-4E22-1DC8-FE2AF27941A7}"/>
              </a:ext>
            </a:extLst>
          </p:cNvPr>
          <p:cNvSpPr/>
          <p:nvPr/>
        </p:nvSpPr>
        <p:spPr>
          <a:xfrm>
            <a:off x="7734452" y="902042"/>
            <a:ext cx="1558235" cy="11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N : No Error Exist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E8A060-7833-ABAF-B5F9-24C84F119723}"/>
              </a:ext>
            </a:extLst>
          </p:cNvPr>
          <p:cNvSpPr/>
          <p:nvPr/>
        </p:nvSpPr>
        <p:spPr>
          <a:xfrm>
            <a:off x="910632" y="5111900"/>
            <a:ext cx="1878531" cy="561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65757"/>
                </a:solidFill>
                <a:latin typeface="Arial Narrow" panose="020B0606020202030204" pitchFamily="34" charset="0"/>
              </a:rPr>
              <a:t>Error 5. email address has no “@”</a:t>
            </a:r>
          </a:p>
          <a:p>
            <a:pPr algn="ctr"/>
            <a:r>
              <a:rPr lang="en-US" sz="1000" b="1" i="0" dirty="0">
                <a:solidFill>
                  <a:srgbClr val="F65757"/>
                </a:solidFill>
                <a:effectLst/>
                <a:latin typeface="Arial Narrow" panose="020B0606020202030204" pitchFamily="34" charset="0"/>
              </a:rPr>
              <a:t>→ Email address Add “@”</a:t>
            </a:r>
            <a:endParaRPr lang="en-US" sz="1000" b="1" dirty="0">
              <a:solidFill>
                <a:srgbClr val="F65757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2F519DE-C6EC-A511-1ADD-03A6C74B36D4}"/>
              </a:ext>
            </a:extLst>
          </p:cNvPr>
          <p:cNvGrpSpPr/>
          <p:nvPr/>
        </p:nvGrpSpPr>
        <p:grpSpPr>
          <a:xfrm>
            <a:off x="5105109" y="1436647"/>
            <a:ext cx="1841961" cy="2651760"/>
            <a:chOff x="4318448" y="1501282"/>
            <a:chExt cx="1841961" cy="265176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294F738-CC6B-2B53-CCC4-8399DB85F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8448" y="1501282"/>
              <a:ext cx="1841961" cy="265176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FF4E65-3DAE-BF66-8AD2-8F8173781AF6}"/>
                </a:ext>
              </a:extLst>
            </p:cNvPr>
            <p:cNvSpPr/>
            <p:nvPr/>
          </p:nvSpPr>
          <p:spPr>
            <a:xfrm>
              <a:off x="4324182" y="2492529"/>
              <a:ext cx="1836227" cy="54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Error 3. Not Select Team</a:t>
              </a:r>
            </a:p>
            <a:p>
              <a:pPr algn="ctr"/>
              <a:r>
                <a:rPr lang="en-US" sz="1000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→ </a:t>
              </a:r>
              <a:r>
                <a:rPr lang="en-US" sz="1000" b="1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Select your team, if there is no your team, check 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E36291E-3CA3-E994-55E1-E091BA81F65D}"/>
              </a:ext>
            </a:extLst>
          </p:cNvPr>
          <p:cNvGrpSpPr/>
          <p:nvPr/>
        </p:nvGrpSpPr>
        <p:grpSpPr>
          <a:xfrm>
            <a:off x="7154315" y="1429810"/>
            <a:ext cx="1901457" cy="2651760"/>
            <a:chOff x="6597351" y="1479345"/>
            <a:chExt cx="1901457" cy="265176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13A478B-26D6-B5E9-3834-ADDEE9C88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7352" y="1479345"/>
              <a:ext cx="1901456" cy="2651760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A793560-F238-D98C-A9BE-5C000D9CFBF8}"/>
                </a:ext>
              </a:extLst>
            </p:cNvPr>
            <p:cNvSpPr/>
            <p:nvPr/>
          </p:nvSpPr>
          <p:spPr>
            <a:xfrm>
              <a:off x="6597351" y="2470592"/>
              <a:ext cx="1901455" cy="54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Error 4. Email Already Exists</a:t>
              </a:r>
            </a:p>
            <a:p>
              <a:pPr algn="ctr"/>
              <a:r>
                <a:rPr lang="en-US" sz="1000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→ </a:t>
              </a:r>
              <a:r>
                <a:rPr lang="en-US" sz="1000" b="1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Try “Forget Username</a:t>
              </a:r>
            </a:p>
            <a:p>
              <a:pPr algn="ctr"/>
              <a:r>
                <a:rPr lang="en-US" sz="1000" b="1" dirty="0">
                  <a:solidFill>
                    <a:srgbClr val="F65757"/>
                  </a:solidFill>
                  <a:latin typeface="Arial Narrow" panose="020B0606020202030204" pitchFamily="34" charset="0"/>
                </a:rPr>
                <a:t>/Password” in Login Section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CF160E8-0C49-3D56-F9F4-51D9402E5A13}"/>
              </a:ext>
            </a:extLst>
          </p:cNvPr>
          <p:cNvSpPr/>
          <p:nvPr/>
        </p:nvSpPr>
        <p:spPr>
          <a:xfrm>
            <a:off x="7154313" y="5115120"/>
            <a:ext cx="1901456" cy="5421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65757"/>
                </a:solidFill>
                <a:latin typeface="Arial Narrow" panose="020B0606020202030204" pitchFamily="34" charset="0"/>
              </a:rPr>
              <a:t>Error 8. Password shorter than 8 digits → </a:t>
            </a:r>
            <a:r>
              <a:rPr lang="en-US" sz="1000" b="1" dirty="0">
                <a:solidFill>
                  <a:srgbClr val="F65757"/>
                </a:solidFill>
                <a:latin typeface="Arial Narrow" panose="020B0606020202030204" pitchFamily="34" charset="0"/>
              </a:rPr>
              <a:t>Password Length can be same or larger than 8 digits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FAD499-D975-89B0-F470-54A49FFF697E}"/>
              </a:ext>
            </a:extLst>
          </p:cNvPr>
          <p:cNvSpPr/>
          <p:nvPr/>
        </p:nvSpPr>
        <p:spPr>
          <a:xfrm>
            <a:off x="7462215" y="1056367"/>
            <a:ext cx="570356" cy="276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True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8790C5-2FBD-A925-3A73-86AD5423825F}"/>
              </a:ext>
            </a:extLst>
          </p:cNvPr>
          <p:cNvCxnSpPr/>
          <p:nvPr/>
        </p:nvCxnSpPr>
        <p:spPr>
          <a:xfrm>
            <a:off x="7113095" y="1190936"/>
            <a:ext cx="359788" cy="0"/>
          </a:xfrm>
          <a:prstGeom prst="straightConnector1">
            <a:avLst/>
          </a:prstGeom>
          <a:ln>
            <a:solidFill>
              <a:srgbClr val="F6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C2D2D4-55E6-BF4A-1779-6C7DA080D49E}"/>
              </a:ext>
            </a:extLst>
          </p:cNvPr>
          <p:cNvSpPr/>
          <p:nvPr/>
        </p:nvSpPr>
        <p:spPr>
          <a:xfrm>
            <a:off x="7002477" y="1049822"/>
            <a:ext cx="570356" cy="12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65757"/>
                </a:solidFill>
                <a:latin typeface="Arial Narrow" panose="020B0606020202030204" pitchFamily="34" charset="0"/>
              </a:rPr>
              <a:t>N</a:t>
            </a:r>
          </a:p>
        </p:txBody>
      </p:sp>
      <p:sp>
        <p:nvSpPr>
          <p:cNvPr id="15" name="Action Button: Go Forward or Next 1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3EA982B-2A96-9B8F-3C58-9962AFD7C69B}"/>
              </a:ext>
            </a:extLst>
          </p:cNvPr>
          <p:cNvSpPr/>
          <p:nvPr/>
        </p:nvSpPr>
        <p:spPr>
          <a:xfrm>
            <a:off x="6597352" y="2762527"/>
            <a:ext cx="170917" cy="193952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2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D028547-65B6-A6B1-AE56-3F905DA4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47" y="3898597"/>
            <a:ext cx="4572000" cy="2476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0783C6-26A7-9C86-8662-53432BCF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2BECE8-0A75-DC53-CBF6-D4242C419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47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C4A9A0-A282-854E-FD18-FBE9FA29F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9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Appendix. How to add/edit team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351799" y="750615"/>
            <a:ext cx="9304949" cy="452926"/>
          </a:xfrm>
          <a:prstGeom prst="rect">
            <a:avLst/>
          </a:prstGeom>
          <a:solidFill>
            <a:srgbClr val="E7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This guide for HR admin to register new team or change team manager. Please access to 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6"/>
              </a:rPr>
              <a:t>http://10.225.2.86/admin/</a:t>
            </a:r>
            <a:endParaRPr lang="en-US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are not able to login this page then you don’t have authority, please contact to get admin authority 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eunbi1.yoon@lge.com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43D04-CFEC-7CE9-94AF-1DB467A0B561}"/>
              </a:ext>
            </a:extLst>
          </p:cNvPr>
          <p:cNvSpPr/>
          <p:nvPr/>
        </p:nvSpPr>
        <p:spPr>
          <a:xfrm>
            <a:off x="380999" y="1344143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3D73A2-20FD-9B90-E573-CFC6341DCDFF}"/>
              </a:ext>
            </a:extLst>
          </p:cNvPr>
          <p:cNvSpPr/>
          <p:nvPr/>
        </p:nvSpPr>
        <p:spPr>
          <a:xfrm>
            <a:off x="5091097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B9F20-D066-60D3-9692-C22A738A0A86}"/>
              </a:ext>
            </a:extLst>
          </p:cNvPr>
          <p:cNvSpPr/>
          <p:nvPr/>
        </p:nvSpPr>
        <p:spPr>
          <a:xfrm>
            <a:off x="380999" y="3898598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105CEB-8947-1745-52D1-016A5C3F52A1}"/>
              </a:ext>
            </a:extLst>
          </p:cNvPr>
          <p:cNvSpPr/>
          <p:nvPr/>
        </p:nvSpPr>
        <p:spPr>
          <a:xfrm>
            <a:off x="5084747" y="3898597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0A5FF5-8DF2-56B7-7A72-D0EFE5EE3EBB}"/>
              </a:ext>
            </a:extLst>
          </p:cNvPr>
          <p:cNvSpPr/>
          <p:nvPr/>
        </p:nvSpPr>
        <p:spPr>
          <a:xfrm>
            <a:off x="2509838" y="2400300"/>
            <a:ext cx="180975" cy="71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D4BB52-98DD-179D-B756-A68C8C51A6BE}"/>
              </a:ext>
            </a:extLst>
          </p:cNvPr>
          <p:cNvSpPr/>
          <p:nvPr/>
        </p:nvSpPr>
        <p:spPr>
          <a:xfrm>
            <a:off x="9176567" y="1684441"/>
            <a:ext cx="377008" cy="103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6C4A1B-74FF-1F80-97C1-E6F789C76F76}"/>
              </a:ext>
            </a:extLst>
          </p:cNvPr>
          <p:cNvSpPr/>
          <p:nvPr/>
        </p:nvSpPr>
        <p:spPr>
          <a:xfrm>
            <a:off x="5908288" y="2348758"/>
            <a:ext cx="492512" cy="103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89340F-7987-E8B3-AB2B-BEF488DC19D6}"/>
              </a:ext>
            </a:extLst>
          </p:cNvPr>
          <p:cNvSpPr/>
          <p:nvPr/>
        </p:nvSpPr>
        <p:spPr>
          <a:xfrm>
            <a:off x="5840261" y="2094996"/>
            <a:ext cx="1758714" cy="342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to edit team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37F9A3-C824-5A4C-C5CE-3BDE04C7F81C}"/>
              </a:ext>
            </a:extLst>
          </p:cNvPr>
          <p:cNvSpPr/>
          <p:nvPr/>
        </p:nvSpPr>
        <p:spPr>
          <a:xfrm>
            <a:off x="7857662" y="1564955"/>
            <a:ext cx="1758714" cy="342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to add team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15E760-4B76-D10C-8AD6-EFE14F964985}"/>
              </a:ext>
            </a:extLst>
          </p:cNvPr>
          <p:cNvSpPr/>
          <p:nvPr/>
        </p:nvSpPr>
        <p:spPr>
          <a:xfrm>
            <a:off x="1836461" y="4125999"/>
            <a:ext cx="3550038" cy="342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Edit or Add information and hit the save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9EAB01-31E0-D3E6-9678-C77F268552BC}"/>
              </a:ext>
            </a:extLst>
          </p:cNvPr>
          <p:cNvSpPr/>
          <p:nvPr/>
        </p:nvSpPr>
        <p:spPr>
          <a:xfrm>
            <a:off x="3896058" y="4435186"/>
            <a:ext cx="937880" cy="122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82F593-9A91-FDC4-8D4A-2E2379E3CB37}"/>
              </a:ext>
            </a:extLst>
          </p:cNvPr>
          <p:cNvSpPr/>
          <p:nvPr/>
        </p:nvSpPr>
        <p:spPr>
          <a:xfrm>
            <a:off x="3782146" y="4953321"/>
            <a:ext cx="3550038" cy="342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If you add new team,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now you can see in here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E04CAF-33D0-1428-619D-9789EEC23F37}"/>
              </a:ext>
            </a:extLst>
          </p:cNvPr>
          <p:cNvSpPr/>
          <p:nvPr/>
        </p:nvSpPr>
        <p:spPr>
          <a:xfrm>
            <a:off x="6144600" y="5037182"/>
            <a:ext cx="937880" cy="212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7DA474-4250-1BA2-8DD9-A83DAA826F32}"/>
              </a:ext>
            </a:extLst>
          </p:cNvPr>
          <p:cNvSpPr/>
          <p:nvPr/>
        </p:nvSpPr>
        <p:spPr>
          <a:xfrm>
            <a:off x="2509838" y="2173391"/>
            <a:ext cx="1298881" cy="342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Team Database</a:t>
            </a:r>
          </a:p>
        </p:txBody>
      </p:sp>
    </p:spTree>
    <p:extLst>
      <p:ext uri="{BB962C8B-B14F-4D97-AF65-F5344CB8AC3E}">
        <p14:creationId xmlns:p14="http://schemas.microsoft.com/office/powerpoint/2010/main" val="326061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8392F5B-7530-5B69-FE24-135A88B8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44141"/>
            <a:ext cx="4572000" cy="247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Up, Log In Page - Forget Username/Password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351799" y="750615"/>
            <a:ext cx="9304949" cy="452926"/>
          </a:xfrm>
          <a:prstGeom prst="rect">
            <a:avLst/>
          </a:prstGeom>
          <a:solidFill>
            <a:srgbClr val="E7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forget password or username, please click “Forget Username/Password”. You will receive email showing username and password reset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Click the link to reset your password and this link is only valid for 10 minutes. If you passed 10 minutes, then click “Forget Username/Password” once again.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313F1-ADC8-A793-E02F-100724E1936E}"/>
              </a:ext>
            </a:extLst>
          </p:cNvPr>
          <p:cNvSpPr/>
          <p:nvPr/>
        </p:nvSpPr>
        <p:spPr>
          <a:xfrm>
            <a:off x="2974649" y="2536685"/>
            <a:ext cx="606039" cy="685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43D04-CFEC-7CE9-94AF-1DB467A0B561}"/>
              </a:ext>
            </a:extLst>
          </p:cNvPr>
          <p:cNvSpPr/>
          <p:nvPr/>
        </p:nvSpPr>
        <p:spPr>
          <a:xfrm>
            <a:off x="380999" y="1344143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2D449-A5D4-E66F-67F6-445FB256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8" y="134414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D73A2-20FD-9B90-E573-CFC6341DCDFF}"/>
              </a:ext>
            </a:extLst>
          </p:cNvPr>
          <p:cNvSpPr/>
          <p:nvPr/>
        </p:nvSpPr>
        <p:spPr>
          <a:xfrm>
            <a:off x="5084747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9DD5F-32DA-26B8-35CD-80F4C8BADB19}"/>
              </a:ext>
            </a:extLst>
          </p:cNvPr>
          <p:cNvSpPr/>
          <p:nvPr/>
        </p:nvSpPr>
        <p:spPr>
          <a:xfrm>
            <a:off x="6691357" y="2854295"/>
            <a:ext cx="1298962" cy="2987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D56442-88F5-D447-4A6F-8935CDF87DEF}"/>
              </a:ext>
            </a:extLst>
          </p:cNvPr>
          <p:cNvSpPr/>
          <p:nvPr/>
        </p:nvSpPr>
        <p:spPr>
          <a:xfrm>
            <a:off x="6503349" y="3230013"/>
            <a:ext cx="1880075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It should be matched with email that you fill when sign up.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After this, click reset my password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88315-5C84-3584-4FB4-505CF715E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82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8B9F20-D066-60D3-9692-C22A738A0A86}"/>
              </a:ext>
            </a:extLst>
          </p:cNvPr>
          <p:cNvSpPr/>
          <p:nvPr/>
        </p:nvSpPr>
        <p:spPr>
          <a:xfrm>
            <a:off x="380999" y="3898598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D3C412-4ADF-45FD-95DA-8DAB80DBC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8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105CEB-8947-1745-52D1-016A5C3F52A1}"/>
              </a:ext>
            </a:extLst>
          </p:cNvPr>
          <p:cNvSpPr/>
          <p:nvPr/>
        </p:nvSpPr>
        <p:spPr>
          <a:xfrm>
            <a:off x="5084747" y="3898597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38AEA2-D1DD-D76D-ECAF-90B2F60061DA}"/>
              </a:ext>
            </a:extLst>
          </p:cNvPr>
          <p:cNvSpPr/>
          <p:nvPr/>
        </p:nvSpPr>
        <p:spPr>
          <a:xfrm>
            <a:off x="1811708" y="5674309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Check email sending confirmation message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B1B73D-D08A-7CB3-BFE4-9F18057C5271}"/>
              </a:ext>
            </a:extLst>
          </p:cNvPr>
          <p:cNvSpPr/>
          <p:nvPr/>
        </p:nvSpPr>
        <p:spPr>
          <a:xfrm>
            <a:off x="7295669" y="4687219"/>
            <a:ext cx="2175509" cy="175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Password can be reset if you click this link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986E8-7CCE-184A-EED7-202CC0F0FBB0}"/>
              </a:ext>
            </a:extLst>
          </p:cNvPr>
          <p:cNvCxnSpPr>
            <a:cxnSpLocks/>
          </p:cNvCxnSpPr>
          <p:nvPr/>
        </p:nvCxnSpPr>
        <p:spPr>
          <a:xfrm flipH="1" flipV="1">
            <a:off x="6553200" y="4905375"/>
            <a:ext cx="693634" cy="133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592B3C-714E-E978-11B7-6D75019CD40D}"/>
              </a:ext>
            </a:extLst>
          </p:cNvPr>
          <p:cNvCxnSpPr>
            <a:cxnSpLocks/>
          </p:cNvCxnSpPr>
          <p:nvPr/>
        </p:nvCxnSpPr>
        <p:spPr>
          <a:xfrm flipH="1">
            <a:off x="7122315" y="4785792"/>
            <a:ext cx="248433" cy="34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BCC3CE4-F256-1AC2-BB26-037AF977AB92}"/>
              </a:ext>
            </a:extLst>
          </p:cNvPr>
          <p:cNvSpPr/>
          <p:nvPr/>
        </p:nvSpPr>
        <p:spPr>
          <a:xfrm>
            <a:off x="6186444" y="4063305"/>
            <a:ext cx="290557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Subject Line: 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Password reset on 10.225.2.86</a:t>
            </a:r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2B0C4C-5C8E-19B9-1C50-47CC8C993DD1}"/>
              </a:ext>
            </a:extLst>
          </p:cNvPr>
          <p:cNvSpPr/>
          <p:nvPr/>
        </p:nvSpPr>
        <p:spPr>
          <a:xfrm>
            <a:off x="6902564" y="4931553"/>
            <a:ext cx="2175509" cy="175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You can check your username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13CDE1-37C0-A042-DA2D-C99F9EACA864}"/>
              </a:ext>
            </a:extLst>
          </p:cNvPr>
          <p:cNvSpPr/>
          <p:nvPr/>
        </p:nvSpPr>
        <p:spPr>
          <a:xfrm>
            <a:off x="2876371" y="2822734"/>
            <a:ext cx="1939896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to send password reset link and username information to your email and there is no limit of this request.</a:t>
            </a:r>
          </a:p>
          <a:p>
            <a:endParaRPr lang="en-US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21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055AD7-91AE-E336-E72B-C74F10B9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48" y="3915863"/>
            <a:ext cx="4572000" cy="247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A83828-0D1E-C0C3-15E6-4EA71826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15" y="3906211"/>
            <a:ext cx="4572000" cy="247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71B56-8A9F-C092-DF0D-1084257ED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48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88292-9746-0F60-90CB-51C0CF9FF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Up, Log In Page - Forget Username/Password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351799" y="750615"/>
            <a:ext cx="9304949" cy="452926"/>
          </a:xfrm>
          <a:prstGeom prst="rect">
            <a:avLst/>
          </a:prstGeom>
          <a:solidFill>
            <a:srgbClr val="E7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forget password or username, please click “Forget Username/Password”. You will receive email showing username and password reset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enter email address to reset your password, it should be LG Email(@lge.com) and match with email address that you sign up.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43D04-CFEC-7CE9-94AF-1DB467A0B561}"/>
              </a:ext>
            </a:extLst>
          </p:cNvPr>
          <p:cNvSpPr/>
          <p:nvPr/>
        </p:nvSpPr>
        <p:spPr>
          <a:xfrm>
            <a:off x="381000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379E38-25B5-F7A3-A694-44322174B26F}"/>
              </a:ext>
            </a:extLst>
          </p:cNvPr>
          <p:cNvSpPr/>
          <p:nvPr/>
        </p:nvSpPr>
        <p:spPr>
          <a:xfrm>
            <a:off x="5084748" y="1344141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5E0371-29A0-C028-76DC-28C0F2431CB3}"/>
              </a:ext>
            </a:extLst>
          </p:cNvPr>
          <p:cNvSpPr/>
          <p:nvPr/>
        </p:nvSpPr>
        <p:spPr>
          <a:xfrm>
            <a:off x="1855149" y="3170391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Enter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38A68-10F1-0EC5-2B26-1A0AA20BCCC1}"/>
              </a:ext>
            </a:extLst>
          </p:cNvPr>
          <p:cNvSpPr/>
          <p:nvPr/>
        </p:nvSpPr>
        <p:spPr>
          <a:xfrm>
            <a:off x="381000" y="3898597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1B15E-4E37-B5AE-6B66-BA059355007A}"/>
              </a:ext>
            </a:extLst>
          </p:cNvPr>
          <p:cNvSpPr/>
          <p:nvPr/>
        </p:nvSpPr>
        <p:spPr>
          <a:xfrm>
            <a:off x="6427149" y="3052985"/>
            <a:ext cx="1952714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the link to go to login page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BFFA38-616A-DA5A-0E43-2B2272B6EB8F}"/>
              </a:ext>
            </a:extLst>
          </p:cNvPr>
          <p:cNvSpPr/>
          <p:nvPr/>
        </p:nvSpPr>
        <p:spPr>
          <a:xfrm>
            <a:off x="5084748" y="3898596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2A10-4216-DCB9-0467-DE1147B9A34A}"/>
              </a:ext>
            </a:extLst>
          </p:cNvPr>
          <p:cNvSpPr/>
          <p:nvPr/>
        </p:nvSpPr>
        <p:spPr>
          <a:xfrm>
            <a:off x="2592580" y="5184648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Login with new password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92EDD0-59E9-8B78-38CF-FCE3C4CF6915}"/>
              </a:ext>
            </a:extLst>
          </p:cNvPr>
          <p:cNvSpPr/>
          <p:nvPr/>
        </p:nvSpPr>
        <p:spPr>
          <a:xfrm>
            <a:off x="7819403" y="4063305"/>
            <a:ext cx="1950578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Successfully login to your account</a:t>
            </a:r>
          </a:p>
        </p:txBody>
      </p:sp>
    </p:spTree>
    <p:extLst>
      <p:ext uri="{BB962C8B-B14F-4D97-AF65-F5344CB8AC3E}">
        <p14:creationId xmlns:p14="http://schemas.microsoft.com/office/powerpoint/2010/main" val="3785874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DFF8AEB-0F0E-9E43-8154-AF3255E09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47" y="3900121"/>
            <a:ext cx="4572000" cy="2476500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32AE3A-51DA-DD20-B37B-D48D055871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98597"/>
            <a:ext cx="4572000" cy="2478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1447EA-B7ED-CB57-4E01-A1D9F8F43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47" y="134414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Request Page - Flexible Workhours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C4BB1-6EE6-83E6-E1BA-0EC2F107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4414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196D9-7335-29F9-971C-2EE794946297}"/>
              </a:ext>
            </a:extLst>
          </p:cNvPr>
          <p:cNvSpPr/>
          <p:nvPr/>
        </p:nvSpPr>
        <p:spPr>
          <a:xfrm>
            <a:off x="380999" y="1344143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40C30A-8D67-0229-28F7-ED07AE60C8F4}"/>
              </a:ext>
            </a:extLst>
          </p:cNvPr>
          <p:cNvSpPr/>
          <p:nvPr/>
        </p:nvSpPr>
        <p:spPr>
          <a:xfrm>
            <a:off x="5084747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CBCE72-D6C7-DD5C-A320-206486244D80}"/>
              </a:ext>
            </a:extLst>
          </p:cNvPr>
          <p:cNvSpPr/>
          <p:nvPr/>
        </p:nvSpPr>
        <p:spPr>
          <a:xfrm>
            <a:off x="380999" y="3898598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6EBC16-0C66-28C1-260E-E01AB0723F93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rgbClr val="E7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This program is not required your manager’s approval and there is no limit to the number of requests you can make as long as you finish after 7PM.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After request, you and your manager will receive the message and if your manager’s email is wrong, please contact to HR admin (jihye3.lee@lge.com)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658470-9635-7CB9-AB19-414744F74EB9}"/>
              </a:ext>
            </a:extLst>
          </p:cNvPr>
          <p:cNvSpPr/>
          <p:nvPr/>
        </p:nvSpPr>
        <p:spPr>
          <a:xfrm>
            <a:off x="5084747" y="3898597"/>
            <a:ext cx="564024" cy="301752"/>
          </a:xfrm>
          <a:prstGeom prst="rect">
            <a:avLst/>
          </a:prstGeom>
          <a:solidFill>
            <a:srgbClr val="F05E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rial Narrow" panose="020B0606020202030204" pitchFamily="34" charset="0"/>
              </a:rPr>
              <a:t>Error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60AB0D-BABC-DE78-F02B-418B2D59D56E}"/>
              </a:ext>
            </a:extLst>
          </p:cNvPr>
          <p:cNvSpPr/>
          <p:nvPr/>
        </p:nvSpPr>
        <p:spPr>
          <a:xfrm>
            <a:off x="5366759" y="2900035"/>
            <a:ext cx="2057258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When you select late day finished, </a:t>
            </a:r>
          </a:p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it calculates automatically next day start.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344FB926-E64A-034E-F9B5-9D810DE886B8}"/>
              </a:ext>
            </a:extLst>
          </p:cNvPr>
          <p:cNvSpPr/>
          <p:nvPr/>
        </p:nvSpPr>
        <p:spPr>
          <a:xfrm>
            <a:off x="7286914" y="3677340"/>
            <a:ext cx="397380" cy="376015"/>
          </a:xfrm>
          <a:prstGeom prst="downArrow">
            <a:avLst/>
          </a:prstGeom>
          <a:solidFill>
            <a:srgbClr val="F05E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FEB6BB-984F-9C13-61F9-98B987585525}"/>
              </a:ext>
            </a:extLst>
          </p:cNvPr>
          <p:cNvSpPr/>
          <p:nvPr/>
        </p:nvSpPr>
        <p:spPr>
          <a:xfrm>
            <a:off x="6055548" y="5599316"/>
            <a:ext cx="2934628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This program is applied when you left after 7PM, next day starts 7~10AM depends on work time.</a:t>
            </a:r>
          </a:p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Therefore if you request before 7PM, it will display next day start  as “Not Applicable” and error message on the top.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89C61D-23C6-A636-C789-0522386F9D72}"/>
              </a:ext>
            </a:extLst>
          </p:cNvPr>
          <p:cNvSpPr/>
          <p:nvPr/>
        </p:nvSpPr>
        <p:spPr>
          <a:xfrm>
            <a:off x="1426673" y="3891195"/>
            <a:ext cx="3335879" cy="177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Alert Message By Email to requester and requester’s manager.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CCEAA3-1C29-11F3-EE90-BEF79B9F9077}"/>
              </a:ext>
            </a:extLst>
          </p:cNvPr>
          <p:cNvSpPr/>
          <p:nvPr/>
        </p:nvSpPr>
        <p:spPr>
          <a:xfrm>
            <a:off x="8103866" y="2549946"/>
            <a:ext cx="1607179" cy="121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Remark is not necessary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F747B5-B761-091A-9E3D-64297E3497EC}"/>
              </a:ext>
            </a:extLst>
          </p:cNvPr>
          <p:cNvCxnSpPr>
            <a:cxnSpLocks/>
          </p:cNvCxnSpPr>
          <p:nvPr/>
        </p:nvCxnSpPr>
        <p:spPr>
          <a:xfrm flipH="1">
            <a:off x="6484620" y="2309210"/>
            <a:ext cx="859866" cy="5908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A8D4A2-A26F-A64A-4E0F-973B581AA699}"/>
              </a:ext>
            </a:extLst>
          </p:cNvPr>
          <p:cNvCxnSpPr/>
          <p:nvPr/>
        </p:nvCxnSpPr>
        <p:spPr>
          <a:xfrm>
            <a:off x="7858125" y="2460569"/>
            <a:ext cx="300038" cy="121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5A5ABEE-E7FB-3A05-8732-6A1FB2BE96FB}"/>
              </a:ext>
            </a:extLst>
          </p:cNvPr>
          <p:cNvSpPr/>
          <p:nvPr/>
        </p:nvSpPr>
        <p:spPr>
          <a:xfrm>
            <a:off x="971550" y="1530350"/>
            <a:ext cx="184150" cy="115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3A4D26-4ECB-BD49-B623-F319DA197345}"/>
              </a:ext>
            </a:extLst>
          </p:cNvPr>
          <p:cNvSpPr/>
          <p:nvPr/>
        </p:nvSpPr>
        <p:spPr>
          <a:xfrm>
            <a:off x="814498" y="1508176"/>
            <a:ext cx="1085850" cy="1493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5D067F-8C80-A3D5-5F71-054305560696}"/>
              </a:ext>
            </a:extLst>
          </p:cNvPr>
          <p:cNvSpPr/>
          <p:nvPr/>
        </p:nvSpPr>
        <p:spPr>
          <a:xfrm>
            <a:off x="753324" y="1683133"/>
            <a:ext cx="938316" cy="149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Request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09348A-C09A-CDBA-D279-95428CFDD47F}"/>
              </a:ext>
            </a:extLst>
          </p:cNvPr>
          <p:cNvSpPr/>
          <p:nvPr/>
        </p:nvSpPr>
        <p:spPr>
          <a:xfrm>
            <a:off x="1831768" y="1530351"/>
            <a:ext cx="804752" cy="127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Quick Menu</a:t>
            </a:r>
          </a:p>
        </p:txBody>
      </p:sp>
    </p:spTree>
    <p:extLst>
      <p:ext uri="{BB962C8B-B14F-4D97-AF65-F5344CB8AC3E}">
        <p14:creationId xmlns:p14="http://schemas.microsoft.com/office/powerpoint/2010/main" val="194656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01D2882-D0B1-7556-ED73-5F34144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47" y="390012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D0B5F-624C-90C6-C092-464247E19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7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1A799E-39B0-3A43-BB98-06792AE989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3898597"/>
            <a:ext cx="4572000" cy="24780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Request Page - My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C4BB1-6EE6-83E6-E1BA-0EC2F107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4414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196D9-7335-29F9-971C-2EE794946297}"/>
              </a:ext>
            </a:extLst>
          </p:cNvPr>
          <p:cNvSpPr/>
          <p:nvPr/>
        </p:nvSpPr>
        <p:spPr>
          <a:xfrm>
            <a:off x="380999" y="1344143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40C30A-8D67-0229-28F7-ED07AE60C8F4}"/>
              </a:ext>
            </a:extLst>
          </p:cNvPr>
          <p:cNvSpPr/>
          <p:nvPr/>
        </p:nvSpPr>
        <p:spPr>
          <a:xfrm>
            <a:off x="5084747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CBCE72-D6C7-DD5C-A320-206486244D80}"/>
              </a:ext>
            </a:extLst>
          </p:cNvPr>
          <p:cNvSpPr/>
          <p:nvPr/>
        </p:nvSpPr>
        <p:spPr>
          <a:xfrm>
            <a:off x="380999" y="3898598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6EBC16-0C66-28C1-260E-E01AB0723F93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rgbClr val="E7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This program is not required your manager’s approval and you can only use once a month. It is different with Happy Friday(3</a:t>
            </a:r>
            <a:r>
              <a:rPr lang="en-US" sz="1100" b="1" baseline="30000" dirty="0">
                <a:solidFill>
                  <a:schemeClr val="tx1"/>
                </a:solidFill>
                <a:latin typeface="Arial Narrow" panose="020B0606020202030204" pitchFamily="34" charset="0"/>
              </a:rPr>
              <a:t>rd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 Week Friday Leaves at 3PM).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After request, you and your manager will receive the message and if your manager’s email is wrong, please contact to HR admin (jihye3.lee@lge.com)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14BAB4-32F9-9C2E-BAB2-FB182E2177B7}"/>
              </a:ext>
            </a:extLst>
          </p:cNvPr>
          <p:cNvSpPr/>
          <p:nvPr/>
        </p:nvSpPr>
        <p:spPr>
          <a:xfrm>
            <a:off x="5997656" y="2684508"/>
            <a:ext cx="2975896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Every Month, you will gain 1 credit to request My 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6F080-0180-8832-0926-22B198A179CC}"/>
              </a:ext>
            </a:extLst>
          </p:cNvPr>
          <p:cNvSpPr/>
          <p:nvPr/>
        </p:nvSpPr>
        <p:spPr>
          <a:xfrm>
            <a:off x="971550" y="1530350"/>
            <a:ext cx="184150" cy="115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7CCCE-0EBF-47EC-6BB3-9F4301780B00}"/>
              </a:ext>
            </a:extLst>
          </p:cNvPr>
          <p:cNvSpPr/>
          <p:nvPr/>
        </p:nvSpPr>
        <p:spPr>
          <a:xfrm>
            <a:off x="814498" y="1508176"/>
            <a:ext cx="1085850" cy="1493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D8C48-2A05-3A74-271D-E87065511CAD}"/>
              </a:ext>
            </a:extLst>
          </p:cNvPr>
          <p:cNvSpPr/>
          <p:nvPr/>
        </p:nvSpPr>
        <p:spPr>
          <a:xfrm>
            <a:off x="861274" y="1664084"/>
            <a:ext cx="478576" cy="109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2A627E-D29B-DF0C-3DDF-BDCFB5FF784E}"/>
              </a:ext>
            </a:extLst>
          </p:cNvPr>
          <p:cNvSpPr/>
          <p:nvPr/>
        </p:nvSpPr>
        <p:spPr>
          <a:xfrm>
            <a:off x="5084747" y="3898597"/>
            <a:ext cx="564024" cy="301752"/>
          </a:xfrm>
          <a:prstGeom prst="rect">
            <a:avLst/>
          </a:prstGeom>
          <a:solidFill>
            <a:srgbClr val="F05E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rial Narrow" panose="020B0606020202030204" pitchFamily="34" charset="0"/>
              </a:rPr>
              <a:t>Error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024A4F1-600D-00F2-0AB9-97964EDD67C8}"/>
              </a:ext>
            </a:extLst>
          </p:cNvPr>
          <p:cNvSpPr/>
          <p:nvPr/>
        </p:nvSpPr>
        <p:spPr>
          <a:xfrm>
            <a:off x="7286914" y="3677340"/>
            <a:ext cx="397380" cy="376015"/>
          </a:xfrm>
          <a:prstGeom prst="downArrow">
            <a:avLst/>
          </a:prstGeom>
          <a:solidFill>
            <a:srgbClr val="F05E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34BB0C-CB7E-BDEE-3C62-DC37E8D82C66}"/>
              </a:ext>
            </a:extLst>
          </p:cNvPr>
          <p:cNvSpPr/>
          <p:nvPr/>
        </p:nvSpPr>
        <p:spPr>
          <a:xfrm>
            <a:off x="5628670" y="5663004"/>
            <a:ext cx="3713868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This program is applied once a month and choose your day to leave at 3PM. Therefore if you already requested my day this month, your credit changed to 0 in database and it display credit as “0” and error message.</a:t>
            </a:r>
          </a:p>
          <a:p>
            <a:endParaRPr lang="en-US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D9E68E-1D8C-614A-EACD-9493704A1020}"/>
              </a:ext>
            </a:extLst>
          </p:cNvPr>
          <p:cNvSpPr/>
          <p:nvPr/>
        </p:nvSpPr>
        <p:spPr>
          <a:xfrm>
            <a:off x="1426673" y="3891195"/>
            <a:ext cx="3335879" cy="177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Alert Message By Email to requester and requester’s manager.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CBF4CF-F0B2-7EB3-7089-C7E6F7358F45}"/>
              </a:ext>
            </a:extLst>
          </p:cNvPr>
          <p:cNvSpPr/>
          <p:nvPr/>
        </p:nvSpPr>
        <p:spPr>
          <a:xfrm>
            <a:off x="6455569" y="1669710"/>
            <a:ext cx="238125" cy="1233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366178-38F3-39F3-4598-82B33F10D3BC}"/>
              </a:ext>
            </a:extLst>
          </p:cNvPr>
          <p:cNvSpPr/>
          <p:nvPr/>
        </p:nvSpPr>
        <p:spPr>
          <a:xfrm>
            <a:off x="6359338" y="1524164"/>
            <a:ext cx="457319" cy="123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60870B-11A3-CD23-429E-2B1D4931569F}"/>
              </a:ext>
            </a:extLst>
          </p:cNvPr>
          <p:cNvSpPr/>
          <p:nvPr/>
        </p:nvSpPr>
        <p:spPr>
          <a:xfrm>
            <a:off x="1831768" y="1530351"/>
            <a:ext cx="804752" cy="127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Quick Menu</a:t>
            </a:r>
          </a:p>
        </p:txBody>
      </p:sp>
    </p:spTree>
    <p:extLst>
      <p:ext uri="{BB962C8B-B14F-4D97-AF65-F5344CB8AC3E}">
        <p14:creationId xmlns:p14="http://schemas.microsoft.com/office/powerpoint/2010/main" val="100009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B2FC3D0D-5820-E13B-620F-ABEA62AE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727" y="3908123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CF1287-C92D-548B-E05B-C31FA5BC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56" y="3925696"/>
            <a:ext cx="4572000" cy="24717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3E772D-CD52-E21A-1164-B5AB2C857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166" y="136570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D2F9E8-6024-3309-40AA-AA731D2D7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9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71D7D3-5282-7B43-BDE8-57CD2A39133E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3. View Page - My 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E2A125-F819-BE79-6512-44CE7B1DF4C4}"/>
              </a:ext>
            </a:extLst>
          </p:cNvPr>
          <p:cNvSpPr/>
          <p:nvPr/>
        </p:nvSpPr>
        <p:spPr>
          <a:xfrm>
            <a:off x="351799" y="750615"/>
            <a:ext cx="9304948" cy="452926"/>
          </a:xfrm>
          <a:prstGeom prst="rect">
            <a:avLst/>
          </a:prstGeom>
          <a:solidFill>
            <a:srgbClr val="FDDF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want to change your request, please delete your request in “my view” and request again in “request”. Delete button can use only in my view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Check your request and track on the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C6365D-0403-C0FD-B75D-416753A34C4C}"/>
              </a:ext>
            </a:extLst>
          </p:cNvPr>
          <p:cNvSpPr/>
          <p:nvPr/>
        </p:nvSpPr>
        <p:spPr>
          <a:xfrm>
            <a:off x="1153630" y="1562015"/>
            <a:ext cx="189313" cy="70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CD915C-E64D-5F98-D4CD-050E8C6E9403}"/>
              </a:ext>
            </a:extLst>
          </p:cNvPr>
          <p:cNvSpPr/>
          <p:nvPr/>
        </p:nvSpPr>
        <p:spPr>
          <a:xfrm>
            <a:off x="841696" y="1557304"/>
            <a:ext cx="932611" cy="790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75169D-60B2-AE11-DAC8-9BCDB9D64D97}"/>
              </a:ext>
            </a:extLst>
          </p:cNvPr>
          <p:cNvSpPr/>
          <p:nvPr/>
        </p:nvSpPr>
        <p:spPr>
          <a:xfrm>
            <a:off x="1710659" y="1490996"/>
            <a:ext cx="797443" cy="21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Quick Menu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5CCE10-560D-8504-8C3F-B197E8227EC8}"/>
              </a:ext>
            </a:extLst>
          </p:cNvPr>
          <p:cNvSpPr/>
          <p:nvPr/>
        </p:nvSpPr>
        <p:spPr>
          <a:xfrm>
            <a:off x="1037091" y="1365706"/>
            <a:ext cx="541820" cy="198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Click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F8560-4EEB-1E6D-242A-B53E50C71BCC}"/>
              </a:ext>
            </a:extLst>
          </p:cNvPr>
          <p:cNvSpPr/>
          <p:nvPr/>
        </p:nvSpPr>
        <p:spPr>
          <a:xfrm>
            <a:off x="-26984" y="1974732"/>
            <a:ext cx="1098847" cy="275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Decide how many rows to place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F6009C-2245-DDD1-D055-5B4B29154510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522440" y="1929462"/>
            <a:ext cx="154467" cy="45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9F137DD-5FF0-D7B3-20B7-8DA441C31738}"/>
              </a:ext>
            </a:extLst>
          </p:cNvPr>
          <p:cNvSpPr/>
          <p:nvPr/>
        </p:nvSpPr>
        <p:spPr>
          <a:xfrm>
            <a:off x="351799" y="2549255"/>
            <a:ext cx="932611" cy="153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Total Request Counts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6C3DC4-F7A6-34A8-9D65-CAA25EDB2B08}"/>
              </a:ext>
            </a:extLst>
          </p:cNvPr>
          <p:cNvCxnSpPr>
            <a:cxnSpLocks/>
          </p:cNvCxnSpPr>
          <p:nvPr/>
        </p:nvCxnSpPr>
        <p:spPr>
          <a:xfrm flipH="1">
            <a:off x="848679" y="2414282"/>
            <a:ext cx="153748" cy="75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D2BA664-1492-7ECA-9DCA-2263FFD11B2D}"/>
              </a:ext>
            </a:extLst>
          </p:cNvPr>
          <p:cNvSpPr/>
          <p:nvPr/>
        </p:nvSpPr>
        <p:spPr>
          <a:xfrm>
            <a:off x="974846" y="2344072"/>
            <a:ext cx="189313" cy="70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E06B30-611B-4745-8E9B-082BEBD5CBAF}"/>
              </a:ext>
            </a:extLst>
          </p:cNvPr>
          <p:cNvSpPr/>
          <p:nvPr/>
        </p:nvSpPr>
        <p:spPr>
          <a:xfrm>
            <a:off x="5084747" y="1344142"/>
            <a:ext cx="1316054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Search Function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C8B53B-1308-AC7B-2734-92162AB6DFC6}"/>
              </a:ext>
            </a:extLst>
          </p:cNvPr>
          <p:cNvSpPr/>
          <p:nvPr/>
        </p:nvSpPr>
        <p:spPr>
          <a:xfrm>
            <a:off x="380998" y="3921458"/>
            <a:ext cx="1870129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Excel Download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E6CA7-D157-4A1C-D255-B824B9504598}"/>
              </a:ext>
            </a:extLst>
          </p:cNvPr>
          <p:cNvSpPr/>
          <p:nvPr/>
        </p:nvSpPr>
        <p:spPr>
          <a:xfrm>
            <a:off x="4451350" y="2094230"/>
            <a:ext cx="173990" cy="148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F1EA6F-D22E-27F6-F350-775E2D80B67C}"/>
              </a:ext>
            </a:extLst>
          </p:cNvPr>
          <p:cNvSpPr/>
          <p:nvPr/>
        </p:nvSpPr>
        <p:spPr>
          <a:xfrm>
            <a:off x="5084747" y="3898598"/>
            <a:ext cx="1316054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Delete Function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B8FD6-9393-FBA5-3D27-42C372CF9FCC}"/>
              </a:ext>
            </a:extLst>
          </p:cNvPr>
          <p:cNvSpPr/>
          <p:nvPr/>
        </p:nvSpPr>
        <p:spPr>
          <a:xfrm>
            <a:off x="6156914" y="2702333"/>
            <a:ext cx="2613706" cy="301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Search Function is working for all columns.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Search with program, register date, or etc.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2729D2-DB43-A7F3-E7C3-C41F360D3D4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38345" y="2242708"/>
            <a:ext cx="727075" cy="1648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835904A-AB57-3C17-FE38-E198723956E7}"/>
              </a:ext>
            </a:extLst>
          </p:cNvPr>
          <p:cNvSpPr/>
          <p:nvPr/>
        </p:nvSpPr>
        <p:spPr>
          <a:xfrm>
            <a:off x="945603" y="1772912"/>
            <a:ext cx="99108" cy="12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A397CA-6975-D6D7-6AB7-25B3B97CACE4}"/>
              </a:ext>
            </a:extLst>
          </p:cNvPr>
          <p:cNvCxnSpPr>
            <a:stCxn id="24" idx="2"/>
            <a:endCxn id="34" idx="0"/>
          </p:cNvCxnSpPr>
          <p:nvPr/>
        </p:nvCxnSpPr>
        <p:spPr>
          <a:xfrm>
            <a:off x="995157" y="1899243"/>
            <a:ext cx="320906" cy="2022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79C9E12C-6657-106C-C63E-3643707A3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966" y="4910202"/>
            <a:ext cx="2743200" cy="148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8AB1CB8-B760-E13D-649D-F608D8CE3ED6}"/>
              </a:ext>
            </a:extLst>
          </p:cNvPr>
          <p:cNvSpPr/>
          <p:nvPr/>
        </p:nvSpPr>
        <p:spPr>
          <a:xfrm>
            <a:off x="7463767" y="5831789"/>
            <a:ext cx="1806423" cy="275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When you delete my day program, your credit restore to 1 like above.</a:t>
            </a:r>
          </a:p>
        </p:txBody>
      </p:sp>
    </p:spTree>
    <p:extLst>
      <p:ext uri="{BB962C8B-B14F-4D97-AF65-F5344CB8AC3E}">
        <p14:creationId xmlns:p14="http://schemas.microsoft.com/office/powerpoint/2010/main" val="16568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2706</TotalTime>
  <Words>1544</Words>
  <Application>Microsoft Office PowerPoint</Application>
  <PresentationFormat>A4 Paper (210x297 mm)</PresentationFormat>
  <Paragraphs>195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Narrow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Yoon Eunbi</dc:creator>
  <cp:lastModifiedBy>Eunbi Yoon</cp:lastModifiedBy>
  <cp:revision>130</cp:revision>
  <dcterms:created xsi:type="dcterms:W3CDTF">2023-07-27T14:31:48Z</dcterms:created>
  <dcterms:modified xsi:type="dcterms:W3CDTF">2023-09-26T22:14:42Z</dcterms:modified>
</cp:coreProperties>
</file>